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sldIdLst>
    <p:sldId id="257" r:id="rId5"/>
    <p:sldId id="258" r:id="rId6"/>
    <p:sldId id="259" r:id="rId7"/>
    <p:sldId id="270" r:id="rId8"/>
    <p:sldId id="271" r:id="rId9"/>
    <p:sldId id="260" r:id="rId10"/>
    <p:sldId id="261" r:id="rId11"/>
    <p:sldId id="276" r:id="rId12"/>
    <p:sldId id="277" r:id="rId13"/>
    <p:sldId id="265" r:id="rId14"/>
    <p:sldId id="266" r:id="rId15"/>
    <p:sldId id="267" r:id="rId16"/>
    <p:sldId id="263" r:id="rId17"/>
    <p:sldId id="269" r:id="rId18"/>
    <p:sldId id="273" r:id="rId19"/>
    <p:sldId id="274" r:id="rId20"/>
    <p:sldId id="275" r:id="rId21"/>
    <p:sldId id="264" r:id="rId22"/>
    <p:sldId id="278" r:id="rId23"/>
    <p:sldId id="272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203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22812D2-F663-4F72-8F69-965746A5B31A}" v="1056" dt="2024-03-16T09:01:50.19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55330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007929A3-17ED-41F3-AD36-819BC9DFBCB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565258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7F0A4EAE-A844-4465-AA88-64F9C2889A6D}" type="datetimeFigureOut">
              <a:rPr lang="en-US" smtClean="0"/>
              <a:t>3/16/2024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4973EE95-672F-4E5A-A918-2F51DB2C3A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65258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2B17F6F6-0CA3-4D52-AA3D-7CF8ADE79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572127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71C6D26B-A1C4-42B8-9A6C-07E2EC9730AB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itle 6">
            <a:extLst>
              <a:ext uri="{FF2B5EF4-FFF2-40B4-BE49-F238E27FC236}">
                <a16:creationId xmlns:a16="http://schemas.microsoft.com/office/drawing/2014/main" id="{943CD72D-5295-43E4-B175-0EA61084A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3436" y="78614"/>
            <a:ext cx="11565128" cy="45173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7: ………………………………………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0C9A3A79-B187-4A33-8EBB-92ECD8BA3C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3267" y="1227550"/>
            <a:ext cx="11565467" cy="4868449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57543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6">
            <a:extLst>
              <a:ext uri="{FF2B5EF4-FFF2-40B4-BE49-F238E27FC236}">
                <a16:creationId xmlns:a16="http://schemas.microsoft.com/office/drawing/2014/main" id="{74BADCE4-794A-4B69-9AB7-3D794A1F9A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3436" y="78614"/>
            <a:ext cx="11565128" cy="45173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8: ………………………………………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8375D86-D290-4003-A314-C916116C42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94512" y="1533017"/>
            <a:ext cx="51816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FB62406B-26DB-4A01-B048-1F2C7540F8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85408" y="1533017"/>
            <a:ext cx="51816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A52862E5-D8E1-49BF-8D1B-BF0ED6579E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565258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7F0A4EAE-A844-4465-AA88-64F9C2889A6D}" type="datetimeFigureOut">
              <a:rPr lang="en-US" smtClean="0"/>
              <a:t>3/16/2024</a:t>
            </a:fld>
            <a:endParaRPr lang="en-US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591AAF74-01FB-49A8-9375-959140F1D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65258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BBF4BC2F-980C-499D-A4B9-E7CD3D447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572127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71C6D26B-A1C4-42B8-9A6C-07E2EC9730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3164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007929A3-17ED-41F3-AD36-819BC9DFBCB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565258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7F0A4EAE-A844-4465-AA88-64F9C2889A6D}" type="datetimeFigureOut">
              <a:rPr lang="en-US" smtClean="0"/>
              <a:t>3/16/2024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4973EE95-672F-4E5A-A918-2F51DB2C3A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65258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2B17F6F6-0CA3-4D52-AA3D-7CF8ADE79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572127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71C6D26B-A1C4-42B8-9A6C-07E2EC9730AB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itle 6">
            <a:extLst>
              <a:ext uri="{FF2B5EF4-FFF2-40B4-BE49-F238E27FC236}">
                <a16:creationId xmlns:a16="http://schemas.microsoft.com/office/drawing/2014/main" id="{943CD72D-5295-43E4-B175-0EA61084A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3436" y="78614"/>
            <a:ext cx="11565128" cy="45173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9: ………………………………………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0C9A3A79-B187-4A33-8EBB-92ECD8BA3C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3267" y="1164921"/>
            <a:ext cx="11565467" cy="4931079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18110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76EAE966-F590-4BAF-A55B-75735FCC661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565258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7F0A4EAE-A844-4465-AA88-64F9C2889A6D}" type="datetimeFigureOut">
              <a:rPr lang="en-US" smtClean="0"/>
              <a:t>3/16/2024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C330CA1C-4366-43E8-9DC8-B360FC115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65258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72DB13F6-9193-4FE2-AE85-5B96248CC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572127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71C6D26B-A1C4-42B8-9A6C-07E2EC9730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1780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6">
            <a:extLst>
              <a:ext uri="{FF2B5EF4-FFF2-40B4-BE49-F238E27FC236}">
                <a16:creationId xmlns:a16="http://schemas.microsoft.com/office/drawing/2014/main" id="{C5DD3B49-F775-49FC-ACAD-45B074D1C9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73984" y="2365248"/>
            <a:ext cx="5844032" cy="2127504"/>
          </a:xfrm>
          <a:prstGeom prst="rect">
            <a:avLst/>
          </a:prstGeom>
        </p:spPr>
        <p:txBody>
          <a:bodyPr/>
          <a:lstStyle>
            <a:lvl1pPr algn="ctr">
              <a:defRPr sz="4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58110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57007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30FC03-A82E-4B34-AE4B-8AC40A0CD5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565258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7F0A4EAE-A844-4465-AA88-64F9C2889A6D}" type="datetimeFigureOut">
              <a:rPr lang="en-US" smtClean="0"/>
              <a:t>3/16/2024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49FB7E-C73B-452D-861A-6C73FF59EC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65258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5733BD-32DD-483E-A597-B70529CBD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572127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71C6D26B-A1C4-42B8-9A6C-07E2EC9730AB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6">
            <a:extLst>
              <a:ext uri="{FF2B5EF4-FFF2-40B4-BE49-F238E27FC236}">
                <a16:creationId xmlns:a16="http://schemas.microsoft.com/office/drawing/2014/main" id="{44DCE4FD-DEE1-4DE9-A40E-616ACEB2FE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3436" y="78614"/>
            <a:ext cx="11565128" cy="45173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1: ………………………………………</a:t>
            </a:r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90DFCEB3-810D-48E5-B7BA-1A6C924A64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13436" y="841248"/>
            <a:ext cx="11565467" cy="5303393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15485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1D2FCDAA-D1AE-440A-ADEA-98F1ACB0647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565258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7F0A4EAE-A844-4465-AA88-64F9C2889A6D}" type="datetimeFigureOut">
              <a:rPr lang="en-US" smtClean="0"/>
              <a:t>3/16/2024</a:t>
            </a:fld>
            <a:endParaRPr lang="en-US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C4186984-389F-440C-BD79-8D1349BD85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65258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C66723D-7FE6-462E-9733-48764D89B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572127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71C6D26B-A1C4-42B8-9A6C-07E2EC9730AB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03483232-D29A-4255-9149-0177F87858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05104" y="1423289"/>
            <a:ext cx="51816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A1BAF8AD-67D8-46AD-A292-05589E8273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0" y="1423289"/>
            <a:ext cx="51816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Title 6">
            <a:extLst>
              <a:ext uri="{FF2B5EF4-FFF2-40B4-BE49-F238E27FC236}">
                <a16:creationId xmlns:a16="http://schemas.microsoft.com/office/drawing/2014/main" id="{EFD61387-9809-4E21-B8EA-93815E5E8F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3436" y="78614"/>
            <a:ext cx="11565128" cy="45173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2: ………………………………………</a:t>
            </a:r>
          </a:p>
        </p:txBody>
      </p:sp>
    </p:spTree>
    <p:extLst>
      <p:ext uri="{BB962C8B-B14F-4D97-AF65-F5344CB8AC3E}">
        <p14:creationId xmlns:p14="http://schemas.microsoft.com/office/powerpoint/2010/main" val="39640063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007929A3-17ED-41F3-AD36-819BC9DFBCB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565258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7F0A4EAE-A844-4465-AA88-64F9C2889A6D}" type="datetimeFigureOut">
              <a:rPr lang="en-US" smtClean="0"/>
              <a:t>3/16/2024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4973EE95-672F-4E5A-A918-2F51DB2C3A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65258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2B17F6F6-0CA3-4D52-AA3D-7CF8ADE79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572127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71C6D26B-A1C4-42B8-9A6C-07E2EC9730AB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itle 6">
            <a:extLst>
              <a:ext uri="{FF2B5EF4-FFF2-40B4-BE49-F238E27FC236}">
                <a16:creationId xmlns:a16="http://schemas.microsoft.com/office/drawing/2014/main" id="{943CD72D-5295-43E4-B175-0EA61084A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3436" y="78614"/>
            <a:ext cx="11565128" cy="45173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3: ………………………………………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0C9A3A79-B187-4A33-8EBB-92ECD8BA3C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3267" y="963168"/>
            <a:ext cx="11565467" cy="5132832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73775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1D2FCDAA-D1AE-440A-ADEA-98F1ACB0647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565258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7F0A4EAE-A844-4465-AA88-64F9C2889A6D}" type="datetimeFigureOut">
              <a:rPr lang="en-US" smtClean="0"/>
              <a:t>3/16/2024</a:t>
            </a:fld>
            <a:endParaRPr lang="en-US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C4186984-389F-440C-BD79-8D1349BD85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65258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C66723D-7FE6-462E-9733-48764D89B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572127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71C6D26B-A1C4-42B8-9A6C-07E2EC9730AB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03483232-D29A-4255-9149-0177F87858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05104" y="1423289"/>
            <a:ext cx="51816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A1BAF8AD-67D8-46AD-A292-05589E8273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0" y="1423289"/>
            <a:ext cx="51816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Title 6">
            <a:extLst>
              <a:ext uri="{FF2B5EF4-FFF2-40B4-BE49-F238E27FC236}">
                <a16:creationId xmlns:a16="http://schemas.microsoft.com/office/drawing/2014/main" id="{EFD61387-9809-4E21-B8EA-93815E5E8F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3436" y="78614"/>
            <a:ext cx="11565128" cy="45173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4: ………………………………………</a:t>
            </a:r>
          </a:p>
        </p:txBody>
      </p:sp>
    </p:spTree>
    <p:extLst>
      <p:ext uri="{BB962C8B-B14F-4D97-AF65-F5344CB8AC3E}">
        <p14:creationId xmlns:p14="http://schemas.microsoft.com/office/powerpoint/2010/main" val="5776396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6">
            <a:extLst>
              <a:ext uri="{FF2B5EF4-FFF2-40B4-BE49-F238E27FC236}">
                <a16:creationId xmlns:a16="http://schemas.microsoft.com/office/drawing/2014/main" id="{689FBFE6-E7AD-40DE-88B8-794C73F956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81727" y="224918"/>
            <a:ext cx="7196836" cy="45173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5: ……………………………………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1C2ED7A5-CBB5-4B5C-BD2A-3596087A71F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99001" y="1011238"/>
            <a:ext cx="7179563" cy="5529262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E21F2271-B488-4DC9-A50E-592D82F22CE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565258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7F0A4EAE-A844-4465-AA88-64F9C2889A6D}" type="datetimeFigureOut">
              <a:rPr lang="en-US" smtClean="0"/>
              <a:t>3/16/2024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706E966D-F219-41DE-82BF-3F3121B7DC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65258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AF61A491-C108-489A-B2EA-9FC27DAD4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572127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71C6D26B-A1C4-42B8-9A6C-07E2EC9730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9249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6">
            <a:extLst>
              <a:ext uri="{FF2B5EF4-FFF2-40B4-BE49-F238E27FC236}">
                <a16:creationId xmlns:a16="http://schemas.microsoft.com/office/drawing/2014/main" id="{74BADCE4-794A-4B69-9AB7-3D794A1F9A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3436" y="78614"/>
            <a:ext cx="11565128" cy="45173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6: ………………………………………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8375D86-D290-4003-A314-C916116C42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94512" y="1533017"/>
            <a:ext cx="51816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FB62406B-26DB-4A01-B048-1F2C7540F8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85408" y="1533017"/>
            <a:ext cx="51816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A52862E5-D8E1-49BF-8D1B-BF0ED6579E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565258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accent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7F0A4EAE-A844-4465-AA88-64F9C2889A6D}" type="datetimeFigureOut">
              <a:rPr lang="en-US" smtClean="0"/>
              <a:t>3/16/2024</a:t>
            </a:fld>
            <a:endParaRPr lang="en-US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591AAF74-01FB-49A8-9375-959140F1D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65258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chemeClr val="accent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BBF4BC2F-980C-499D-A4B9-E7CD3D447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572127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chemeClr val="accent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71C6D26B-A1C4-42B8-9A6C-07E2EC9730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55521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301869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1197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136A35-4D41-6F20-6388-49FAA6FCA9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</a:t>
            </a:r>
            <a:r>
              <a:rPr lang="en-US" dirty="0" err="1"/>
              <a:t>Triển</a:t>
            </a:r>
            <a:r>
              <a:rPr lang="en-US" dirty="0"/>
              <a:t> </a:t>
            </a:r>
            <a:r>
              <a:rPr lang="en-US" dirty="0" err="1"/>
              <a:t>Khai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endParaRPr lang="en-US" dirty="0"/>
          </a:p>
        </p:txBody>
      </p:sp>
      <p:pic>
        <p:nvPicPr>
          <p:cNvPr id="1026" name="Picture 2" descr="Không có mô tả.">
            <a:extLst>
              <a:ext uri="{FF2B5EF4-FFF2-40B4-BE49-F238E27FC236}">
                <a16:creationId xmlns:a16="http://schemas.microsoft.com/office/drawing/2014/main" id="{45FE9A70-BC97-96A0-0185-3D5249CEC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6450" y="907670"/>
            <a:ext cx="7874493" cy="252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437E7C3-580C-1FE2-5B66-E849EDCB3A4D}"/>
              </a:ext>
            </a:extLst>
          </p:cNvPr>
          <p:cNvSpPr txBox="1"/>
          <p:nvPr/>
        </p:nvSpPr>
        <p:spPr>
          <a:xfrm>
            <a:off x="511825" y="894382"/>
            <a:ext cx="249462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Lấy</a:t>
            </a:r>
            <a:r>
              <a:rPr lang="en-US" dirty="0"/>
              <a:t> </a:t>
            </a:r>
            <a:r>
              <a:rPr lang="en-US" dirty="0" err="1"/>
              <a:t>thời</a:t>
            </a:r>
            <a:r>
              <a:rPr lang="en-US" dirty="0"/>
              <a:t> </a:t>
            </a:r>
            <a:r>
              <a:rPr lang="en-US" dirty="0" err="1"/>
              <a:t>gian</a:t>
            </a:r>
            <a:r>
              <a:rPr lang="en-US" dirty="0"/>
              <a:t> + </a:t>
            </a:r>
            <a:r>
              <a:rPr lang="en-US" dirty="0" err="1"/>
              <a:t>tọa</a:t>
            </a:r>
            <a:r>
              <a:rPr lang="en-US" dirty="0"/>
              <a:t> </a:t>
            </a:r>
            <a:r>
              <a:rPr lang="en-US" dirty="0" err="1"/>
              <a:t>độ</a:t>
            </a:r>
            <a:endParaRPr lang="en-US" dirty="0"/>
          </a:p>
          <a:p>
            <a:r>
              <a:rPr lang="en-US" sz="2400" dirty="0"/>
              <a:t>AT+QGNSSRD?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5E549E-D77B-7E6B-2C9E-F58EE6CAF65E}"/>
              </a:ext>
            </a:extLst>
          </p:cNvPr>
          <p:cNvSpPr txBox="1"/>
          <p:nvPr/>
        </p:nvSpPr>
        <p:spPr>
          <a:xfrm>
            <a:off x="3509593" y="3812961"/>
            <a:ext cx="53860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Convert NMEA sentence </a:t>
            </a:r>
            <a:r>
              <a:rPr lang="en-US" dirty="0" err="1"/>
              <a:t>Lat,Long</a:t>
            </a:r>
            <a:r>
              <a:rPr lang="en-US" dirty="0"/>
              <a:t> to Decimal Degrees</a:t>
            </a:r>
          </a:p>
          <a:p>
            <a:pPr algn="ctr"/>
            <a:r>
              <a:rPr lang="en-US" dirty="0"/>
              <a:t>1234.5678 -&gt; 12 + 34.5678 / 60;</a:t>
            </a:r>
          </a:p>
          <a:p>
            <a:pPr algn="ctr"/>
            <a:r>
              <a:rPr lang="en-US" dirty="0"/>
              <a:t>Convert RMC sentence to send to server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8D7E354-C7AB-E69B-CE1A-AFFBFA3F8E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3999" y="5388277"/>
            <a:ext cx="3877216" cy="562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7211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4E8B1-7D29-2BCA-9604-2C2B26643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2.Triển </a:t>
            </a:r>
            <a:r>
              <a:rPr lang="en-US" dirty="0" err="1"/>
              <a:t>Khai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11A179-92E8-B787-E5F9-5A1751DAF4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913" y="1329431"/>
            <a:ext cx="5873087" cy="41991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DB10901-C380-D265-D7E2-2C2D8F701BBD}"/>
              </a:ext>
            </a:extLst>
          </p:cNvPr>
          <p:cNvSpPr txBox="1"/>
          <p:nvPr/>
        </p:nvSpPr>
        <p:spPr>
          <a:xfrm>
            <a:off x="9152875" y="1659830"/>
            <a:ext cx="1251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getdata.py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C0E7B2D-7ED8-EEC7-5D7B-E8BC38E8D2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0592" y="874511"/>
            <a:ext cx="4096322" cy="48584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74F80A2-37C1-2A94-9525-D0E4BBF871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0592" y="2279974"/>
            <a:ext cx="3953427" cy="48584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066F377-9C58-A588-C238-87F633844421}"/>
              </a:ext>
            </a:extLst>
          </p:cNvPr>
          <p:cNvSpPr txBox="1"/>
          <p:nvPr/>
        </p:nvSpPr>
        <p:spPr>
          <a:xfrm>
            <a:off x="8564730" y="3218143"/>
            <a:ext cx="2428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convert_from_server.py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04CE8B0-344C-4FCC-B867-3A4749ECBC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44802" y="3998304"/>
            <a:ext cx="4525006" cy="52394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5159957-AA06-D821-3891-12694FF3E326}"/>
              </a:ext>
            </a:extLst>
          </p:cNvPr>
          <p:cNvSpPr txBox="1"/>
          <p:nvPr/>
        </p:nvSpPr>
        <p:spPr>
          <a:xfrm>
            <a:off x="8943141" y="4966541"/>
            <a:ext cx="1671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get_LatLong.py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1C82990-3470-8963-645B-7E0EB24339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40382" y="5788199"/>
            <a:ext cx="2076740" cy="466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710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/>
      <p:bldP spid="1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A2F26-3929-E8DB-A3E5-C6F388091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2.Triển </a:t>
            </a:r>
            <a:r>
              <a:rPr lang="en-US" dirty="0" err="1"/>
              <a:t>Khai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B8F0C8-6BB4-9D7B-49BA-7202AC19EE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4340" y="1775787"/>
            <a:ext cx="6683319" cy="4389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8318E46-CC0E-0CA8-6A36-6038B8D23241}"/>
              </a:ext>
            </a:extLst>
          </p:cNvPr>
          <p:cNvSpPr txBox="1"/>
          <p:nvPr/>
        </p:nvSpPr>
        <p:spPr>
          <a:xfrm>
            <a:off x="716872" y="967332"/>
            <a:ext cx="2838450" cy="371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Demo </a:t>
            </a:r>
            <a:r>
              <a:rPr lang="en-US" dirty="0" err="1"/>
              <a:t>Sản</a:t>
            </a:r>
            <a:r>
              <a:rPr lang="en-US" dirty="0"/>
              <a:t> </a:t>
            </a:r>
            <a:r>
              <a:rPr lang="en-US" dirty="0" err="1"/>
              <a:t>Phẩm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735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F11B33-CC28-FB28-153A-5DBC48590E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</a:t>
            </a:r>
            <a:r>
              <a:rPr lang="en-US" dirty="0" err="1"/>
              <a:t>Nội</a:t>
            </a:r>
            <a:r>
              <a:rPr lang="en-US" dirty="0"/>
              <a:t> </a:t>
            </a:r>
            <a:r>
              <a:rPr lang="en-US" dirty="0" err="1"/>
              <a:t>Suy</a:t>
            </a:r>
            <a:r>
              <a:rPr lang="en-US" dirty="0"/>
              <a:t> </a:t>
            </a:r>
            <a:r>
              <a:rPr lang="en-US" dirty="0" err="1"/>
              <a:t>Tọa</a:t>
            </a:r>
            <a:r>
              <a:rPr lang="en-US" dirty="0"/>
              <a:t> </a:t>
            </a:r>
            <a:r>
              <a:rPr lang="en-US" dirty="0" err="1"/>
              <a:t>Độ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818091-4BA1-F809-04BA-0DF73026A11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13436" y="841249"/>
            <a:ext cx="11565467" cy="614690"/>
          </a:xfrm>
        </p:spPr>
        <p:txBody>
          <a:bodyPr/>
          <a:lstStyle/>
          <a:p>
            <a:pPr marL="0" indent="0">
              <a:buNone/>
            </a:pPr>
            <a:r>
              <a:rPr lang="en-US" dirty="0" err="1"/>
              <a:t>Tại</a:t>
            </a:r>
            <a:r>
              <a:rPr lang="en-US" dirty="0"/>
              <a:t> </a:t>
            </a:r>
            <a:r>
              <a:rPr lang="en-US" dirty="0" err="1"/>
              <a:t>sao</a:t>
            </a:r>
            <a:r>
              <a:rPr lang="en-US" dirty="0"/>
              <a:t> </a:t>
            </a:r>
            <a:r>
              <a:rPr lang="en-US" dirty="0" err="1"/>
              <a:t>phải</a:t>
            </a:r>
            <a:r>
              <a:rPr lang="en-US" dirty="0"/>
              <a:t> </a:t>
            </a:r>
            <a:r>
              <a:rPr lang="en-US" dirty="0" err="1"/>
              <a:t>nội</a:t>
            </a:r>
            <a:r>
              <a:rPr lang="en-US" dirty="0"/>
              <a:t> </a:t>
            </a:r>
            <a:r>
              <a:rPr lang="en-US" dirty="0" err="1"/>
              <a:t>suy</a:t>
            </a:r>
            <a:r>
              <a:rPr lang="en-US" dirty="0"/>
              <a:t>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B39D59-B32E-84CA-AB4E-D479363B1B0F}"/>
              </a:ext>
            </a:extLst>
          </p:cNvPr>
          <p:cNvSpPr txBox="1"/>
          <p:nvPr/>
        </p:nvSpPr>
        <p:spPr>
          <a:xfrm>
            <a:off x="198875" y="1443669"/>
            <a:ext cx="116806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b="1" i="0" dirty="0">
                <a:solidFill>
                  <a:srgbClr val="202122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Nội suy</a:t>
            </a:r>
            <a:r>
              <a:rPr lang="vi-VN" b="0" i="0" dirty="0">
                <a:solidFill>
                  <a:srgbClr val="202122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 là phương pháp ước tính giá trị của các điểm dữ liệu chưa biết trong phạm vi của một </a:t>
            </a:r>
            <a:r>
              <a:rPr lang="en-US" b="0" i="0" dirty="0" err="1">
                <a:solidFill>
                  <a:srgbClr val="202122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tập</a:t>
            </a:r>
            <a:r>
              <a:rPr lang="en-US" b="0" i="0" dirty="0">
                <a:solidFill>
                  <a:srgbClr val="202122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b="0" i="0" dirty="0" err="1">
                <a:solidFill>
                  <a:srgbClr val="202122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hợp</a:t>
            </a:r>
            <a:r>
              <a:rPr lang="en-US" dirty="0">
                <a:solidFill>
                  <a:srgbClr val="3366CC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vi-VN" b="0" i="0" dirty="0">
                <a:solidFill>
                  <a:srgbClr val="202122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rời rạc chứa một số điểm dữ liệu đã biết.</a:t>
            </a:r>
            <a:endParaRPr lang="en-US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355B765-13DF-6525-8A86-5C86165B2947}"/>
              </a:ext>
            </a:extLst>
          </p:cNvPr>
          <p:cNvSpPr txBox="1"/>
          <p:nvPr/>
        </p:nvSpPr>
        <p:spPr>
          <a:xfrm>
            <a:off x="312490" y="2058359"/>
            <a:ext cx="887410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Một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số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thuật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toán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nội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suy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02122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b="0" i="0" dirty="0" err="1">
                <a:solidFill>
                  <a:srgbClr val="202122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Nội</a:t>
            </a:r>
            <a:r>
              <a:rPr lang="en-US" b="0" i="0" dirty="0">
                <a:solidFill>
                  <a:srgbClr val="202122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b="0" i="0" dirty="0" err="1">
                <a:solidFill>
                  <a:srgbClr val="202122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suy</a:t>
            </a:r>
            <a:r>
              <a:rPr lang="en-US" b="0" i="0" dirty="0">
                <a:solidFill>
                  <a:srgbClr val="202122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b="0" i="0" dirty="0" err="1">
                <a:solidFill>
                  <a:srgbClr val="202122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tuyến</a:t>
            </a:r>
            <a:r>
              <a:rPr lang="en-US" b="0" i="0" dirty="0">
                <a:solidFill>
                  <a:srgbClr val="202122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b="0" i="0" dirty="0" err="1">
                <a:solidFill>
                  <a:srgbClr val="202122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tính</a:t>
            </a:r>
            <a:r>
              <a:rPr lang="en-US" b="0" i="0" dirty="0">
                <a:solidFill>
                  <a:srgbClr val="202122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(Linear).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02122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b="0" i="0" dirty="0" err="1">
                <a:solidFill>
                  <a:srgbClr val="202122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Nội</a:t>
            </a:r>
            <a:r>
              <a:rPr lang="en-US" b="0" i="0" dirty="0">
                <a:solidFill>
                  <a:srgbClr val="202122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b="0" i="0" dirty="0" err="1">
                <a:solidFill>
                  <a:srgbClr val="202122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suy</a:t>
            </a:r>
            <a:r>
              <a:rPr lang="en-US" b="0" i="0" dirty="0">
                <a:solidFill>
                  <a:srgbClr val="202122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b="0" i="0" dirty="0" err="1">
                <a:solidFill>
                  <a:srgbClr val="202122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đa</a:t>
            </a:r>
            <a:r>
              <a:rPr lang="en-US" b="0" i="0" dirty="0">
                <a:solidFill>
                  <a:srgbClr val="202122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b="0" i="0" dirty="0" err="1">
                <a:solidFill>
                  <a:srgbClr val="202122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thức</a:t>
            </a:r>
            <a:r>
              <a:rPr lang="en-US" b="0" i="0" dirty="0">
                <a:solidFill>
                  <a:srgbClr val="202122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(Polynomial)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 err="1">
                <a:solidFill>
                  <a:srgbClr val="202122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Nội</a:t>
            </a:r>
            <a:r>
              <a:rPr lang="en-US" b="0" i="0" dirty="0">
                <a:solidFill>
                  <a:srgbClr val="202122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b="0" i="0" dirty="0" err="1">
                <a:solidFill>
                  <a:srgbClr val="202122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suy</a:t>
            </a:r>
            <a:r>
              <a:rPr lang="en-US" b="0" i="0" dirty="0">
                <a:solidFill>
                  <a:srgbClr val="202122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b="0" i="0" dirty="0" err="1">
                <a:solidFill>
                  <a:srgbClr val="202122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trọng</a:t>
            </a:r>
            <a:r>
              <a:rPr lang="en-US" b="0" i="0" dirty="0">
                <a:solidFill>
                  <a:srgbClr val="202122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b="0" i="0" dirty="0" err="1">
                <a:solidFill>
                  <a:srgbClr val="202122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số</a:t>
            </a:r>
            <a:r>
              <a:rPr lang="en-US" b="0" i="0" dirty="0">
                <a:solidFill>
                  <a:srgbClr val="202122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b="0" i="0" dirty="0" err="1">
                <a:solidFill>
                  <a:srgbClr val="202122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gần</a:t>
            </a:r>
            <a:r>
              <a:rPr lang="en-US" b="0" i="0" dirty="0">
                <a:solidFill>
                  <a:srgbClr val="202122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b="0" i="0" dirty="0" err="1">
                <a:solidFill>
                  <a:srgbClr val="202122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nhất</a:t>
            </a:r>
            <a:r>
              <a:rPr lang="en-US" b="0" i="0" dirty="0">
                <a:solidFill>
                  <a:srgbClr val="202122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(Nearest </a:t>
            </a:r>
            <a:r>
              <a:rPr lang="en-US" b="0" i="0" dirty="0" err="1">
                <a:solidFill>
                  <a:srgbClr val="202122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neighbour</a:t>
            </a:r>
            <a:r>
              <a:rPr lang="en-US" b="0" i="0" dirty="0">
                <a:solidFill>
                  <a:srgbClr val="202122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weighted)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 err="1">
                <a:solidFill>
                  <a:srgbClr val="202122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Nội</a:t>
            </a:r>
            <a:r>
              <a:rPr lang="en-US" b="0" i="0" dirty="0">
                <a:solidFill>
                  <a:srgbClr val="202122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b="0" i="0" dirty="0" err="1">
                <a:solidFill>
                  <a:srgbClr val="202122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suy</a:t>
            </a:r>
            <a:r>
              <a:rPr lang="en-US" b="0" i="0" dirty="0">
                <a:solidFill>
                  <a:srgbClr val="202122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b="0" i="0" dirty="0" err="1">
                <a:solidFill>
                  <a:srgbClr val="202122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chốt</a:t>
            </a:r>
            <a:r>
              <a:rPr lang="en-US" b="0" i="0" dirty="0">
                <a:solidFill>
                  <a:srgbClr val="202122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b="0" i="0" dirty="0" err="1">
                <a:solidFill>
                  <a:srgbClr val="202122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trục</a:t>
            </a:r>
            <a:r>
              <a:rPr lang="en-US" b="0" i="0" dirty="0">
                <a:solidFill>
                  <a:srgbClr val="202122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(Spline)</a:t>
            </a:r>
          </a:p>
          <a:p>
            <a:endParaRPr lang="en-US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AF9F16-E25E-F7CB-563B-B8DB05D3B606}"/>
              </a:ext>
            </a:extLst>
          </p:cNvPr>
          <p:cNvSpPr txBox="1"/>
          <p:nvPr/>
        </p:nvSpPr>
        <p:spPr>
          <a:xfrm>
            <a:off x="967666" y="5184559"/>
            <a:ext cx="9579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Đối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bài</a:t>
            </a:r>
            <a:r>
              <a:rPr lang="en-US" dirty="0"/>
              <a:t> </a:t>
            </a:r>
            <a:r>
              <a:rPr lang="en-US" dirty="0" err="1"/>
              <a:t>toán</a:t>
            </a:r>
            <a:r>
              <a:rPr lang="en-US" dirty="0"/>
              <a:t> </a:t>
            </a:r>
            <a:r>
              <a:rPr lang="en-US" dirty="0" err="1"/>
              <a:t>liên</a:t>
            </a:r>
            <a:r>
              <a:rPr lang="en-US" dirty="0"/>
              <a:t> </a:t>
            </a:r>
            <a:r>
              <a:rPr lang="en-US" dirty="0" err="1"/>
              <a:t>quan</a:t>
            </a:r>
            <a:r>
              <a:rPr lang="en-US" dirty="0"/>
              <a:t> </a:t>
            </a:r>
            <a:r>
              <a:rPr lang="en-US" dirty="0" err="1"/>
              <a:t>đến</a:t>
            </a:r>
            <a:r>
              <a:rPr lang="en-US" dirty="0"/>
              <a:t> GPS </a:t>
            </a:r>
            <a:r>
              <a:rPr lang="en-US" dirty="0" err="1"/>
              <a:t>người</a:t>
            </a:r>
            <a:r>
              <a:rPr lang="en-US" dirty="0"/>
              <a:t> ta </a:t>
            </a:r>
            <a:r>
              <a:rPr lang="en-US" dirty="0" err="1"/>
              <a:t>thường</a:t>
            </a:r>
            <a:r>
              <a:rPr lang="en-US" dirty="0"/>
              <a:t> </a:t>
            </a:r>
            <a:r>
              <a:rPr lang="en-US" dirty="0" err="1"/>
              <a:t>dùng</a:t>
            </a:r>
            <a:r>
              <a:rPr lang="en-US" dirty="0"/>
              <a:t> </a:t>
            </a:r>
            <a:r>
              <a:rPr lang="en-US" dirty="0" err="1"/>
              <a:t>nội</a:t>
            </a:r>
            <a:r>
              <a:rPr lang="en-US" dirty="0"/>
              <a:t> </a:t>
            </a:r>
            <a:r>
              <a:rPr lang="en-US" dirty="0" err="1"/>
              <a:t>suy</a:t>
            </a:r>
            <a:r>
              <a:rPr lang="en-US" dirty="0"/>
              <a:t> spline </a:t>
            </a:r>
            <a:r>
              <a:rPr lang="en-US" dirty="0" err="1"/>
              <a:t>hoặc</a:t>
            </a:r>
            <a:r>
              <a:rPr lang="en-US" dirty="0"/>
              <a:t> </a:t>
            </a:r>
            <a:r>
              <a:rPr lang="en-US" dirty="0" err="1"/>
              <a:t>nội</a:t>
            </a:r>
            <a:r>
              <a:rPr lang="en-US" dirty="0"/>
              <a:t> </a:t>
            </a:r>
            <a:r>
              <a:rPr lang="en-US" dirty="0" err="1"/>
              <a:t>suy</a:t>
            </a:r>
            <a:r>
              <a:rPr lang="en-US" dirty="0"/>
              <a:t> </a:t>
            </a:r>
            <a:r>
              <a:rPr lang="en-US" dirty="0" err="1"/>
              <a:t>tuyến</a:t>
            </a:r>
            <a:r>
              <a:rPr lang="en-US" dirty="0"/>
              <a:t> </a:t>
            </a:r>
            <a:r>
              <a:rPr lang="en-US" dirty="0" err="1"/>
              <a:t>tính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53944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29C42-D411-6FC1-3D20-6AB82BB1D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</a:t>
            </a:r>
            <a:r>
              <a:rPr lang="en-US" dirty="0" err="1"/>
              <a:t>Nội</a:t>
            </a:r>
            <a:r>
              <a:rPr lang="en-US" dirty="0"/>
              <a:t> </a:t>
            </a:r>
            <a:r>
              <a:rPr lang="en-US" dirty="0" err="1"/>
              <a:t>Suy</a:t>
            </a:r>
            <a:r>
              <a:rPr lang="en-US" dirty="0"/>
              <a:t> </a:t>
            </a:r>
            <a:r>
              <a:rPr lang="en-US" dirty="0" err="1"/>
              <a:t>Tọa</a:t>
            </a:r>
            <a:r>
              <a:rPr lang="en-US" dirty="0"/>
              <a:t> </a:t>
            </a:r>
            <a:r>
              <a:rPr lang="en-US" dirty="0" err="1"/>
              <a:t>độ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F91695E-1960-19B2-8645-07139E0B71A9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24992" y="886686"/>
                <a:ext cx="5181600" cy="4351338"/>
              </a:xfrm>
            </p:spPr>
            <p:txBody>
              <a:bodyPr/>
              <a:lstStyle/>
              <a:p>
                <a:pPr marL="0" indent="0" algn="ctr">
                  <a:buNone/>
                </a:pPr>
                <a:r>
                  <a:rPr lang="en-US" dirty="0" err="1"/>
                  <a:t>Nội</a:t>
                </a:r>
                <a:r>
                  <a:rPr lang="en-US" dirty="0"/>
                  <a:t> </a:t>
                </a:r>
                <a:r>
                  <a:rPr lang="en-US" dirty="0" err="1"/>
                  <a:t>suy</a:t>
                </a:r>
                <a:r>
                  <a:rPr lang="en-US" dirty="0"/>
                  <a:t> Spline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sz="1800" dirty="0"/>
                  <a:t>Spline </a:t>
                </a:r>
                <a:r>
                  <a:rPr lang="en-US" sz="1800" dirty="0" err="1"/>
                  <a:t>là</a:t>
                </a:r>
                <a:r>
                  <a:rPr lang="en-US" sz="1800" dirty="0"/>
                  <a:t> </a:t>
                </a:r>
                <a:r>
                  <a:rPr lang="en-US" sz="1800" dirty="0" err="1"/>
                  <a:t>một</a:t>
                </a:r>
                <a:r>
                  <a:rPr lang="en-US" sz="1800" dirty="0"/>
                  <a:t> </a:t>
                </a:r>
                <a:r>
                  <a:rPr lang="en-US" sz="1800" dirty="0" err="1"/>
                  <a:t>phương</a:t>
                </a:r>
                <a:r>
                  <a:rPr lang="en-US" sz="1800" dirty="0"/>
                  <a:t> </a:t>
                </a:r>
                <a:r>
                  <a:rPr lang="en-US" sz="1800" dirty="0" err="1"/>
                  <a:t>pháp</a:t>
                </a:r>
                <a:r>
                  <a:rPr lang="en-US" sz="1800" dirty="0"/>
                  <a:t> </a:t>
                </a:r>
                <a:r>
                  <a:rPr lang="en-US" sz="1800" dirty="0" err="1"/>
                  <a:t>thay</a:t>
                </a:r>
                <a:r>
                  <a:rPr lang="en-US" sz="1800" dirty="0"/>
                  <a:t> </a:t>
                </a:r>
                <a:r>
                  <a:rPr lang="en-US" sz="1800" dirty="0" err="1"/>
                  <a:t>vì</a:t>
                </a:r>
                <a:r>
                  <a:rPr lang="en-US" sz="1800" dirty="0"/>
                  <a:t> </a:t>
                </a:r>
                <a:r>
                  <a:rPr lang="en-US" sz="1800" dirty="0" err="1"/>
                  <a:t>tìm</a:t>
                </a:r>
                <a:r>
                  <a:rPr lang="en-US" sz="1800" dirty="0"/>
                  <a:t> 1 </a:t>
                </a:r>
                <a:r>
                  <a:rPr lang="en-US" sz="1800" dirty="0" err="1"/>
                  <a:t>hàm</a:t>
                </a:r>
                <a:r>
                  <a:rPr lang="en-US" sz="1800" dirty="0"/>
                  <a:t> </a:t>
                </a:r>
                <a:r>
                  <a:rPr lang="en-US" sz="1800" dirty="0" err="1"/>
                  <a:t>của</a:t>
                </a:r>
                <a:r>
                  <a:rPr lang="en-US" sz="1800" dirty="0"/>
                  <a:t> </a:t>
                </a:r>
                <a:r>
                  <a:rPr lang="en-US" sz="1800" dirty="0" err="1"/>
                  <a:t>tất</a:t>
                </a:r>
                <a:r>
                  <a:rPr lang="en-US" sz="1800" dirty="0"/>
                  <a:t> </a:t>
                </a:r>
                <a:r>
                  <a:rPr lang="en-US" sz="1800" dirty="0" err="1"/>
                  <a:t>cả</a:t>
                </a:r>
                <a:r>
                  <a:rPr lang="en-US" sz="1800" dirty="0"/>
                  <a:t> </a:t>
                </a:r>
                <a:r>
                  <a:rPr lang="en-US" sz="1800" dirty="0" err="1"/>
                  <a:t>các</a:t>
                </a:r>
                <a:r>
                  <a:rPr lang="en-US" sz="1800" dirty="0"/>
                  <a:t> </a:t>
                </a:r>
                <a:r>
                  <a:rPr lang="en-US" sz="1800" dirty="0" err="1"/>
                  <a:t>điểm</a:t>
                </a:r>
                <a:r>
                  <a:rPr lang="en-US" sz="1800" dirty="0"/>
                  <a:t>, </a:t>
                </a:r>
                <a:r>
                  <a:rPr lang="en-US" sz="1800" dirty="0" err="1"/>
                  <a:t>thay</a:t>
                </a:r>
                <a:r>
                  <a:rPr lang="en-US" sz="1800" dirty="0"/>
                  <a:t> </a:t>
                </a:r>
                <a:r>
                  <a:rPr lang="en-US" sz="1800" dirty="0" err="1"/>
                  <a:t>vào</a:t>
                </a:r>
                <a:r>
                  <a:rPr lang="en-US" sz="1800" dirty="0"/>
                  <a:t> </a:t>
                </a:r>
                <a:r>
                  <a:rPr lang="en-US" sz="1800" dirty="0" err="1"/>
                  <a:t>đó</a:t>
                </a:r>
                <a:r>
                  <a:rPr lang="en-US" sz="1800" dirty="0"/>
                  <a:t> </a:t>
                </a:r>
                <a:r>
                  <a:rPr lang="en-US" sz="1800" dirty="0" err="1"/>
                  <a:t>là</a:t>
                </a:r>
                <a:r>
                  <a:rPr lang="en-US" sz="1800" dirty="0"/>
                  <a:t> </a:t>
                </a:r>
                <a:r>
                  <a:rPr lang="en-US" sz="1800" dirty="0" err="1"/>
                  <a:t>tìm</a:t>
                </a:r>
                <a:r>
                  <a:rPr lang="en-US" sz="1800" dirty="0"/>
                  <a:t> </a:t>
                </a:r>
                <a:r>
                  <a:rPr lang="en-US" sz="1800" dirty="0" err="1"/>
                  <a:t>các</a:t>
                </a:r>
                <a:r>
                  <a:rPr lang="en-US" sz="1800" dirty="0"/>
                  <a:t> </a:t>
                </a:r>
                <a:r>
                  <a:rPr lang="en-US" sz="1800" dirty="0" err="1"/>
                  <a:t>hàm</a:t>
                </a:r>
                <a:r>
                  <a:rPr lang="en-US" sz="1800" dirty="0"/>
                  <a:t> </a:t>
                </a:r>
                <a:r>
                  <a:rPr lang="en-US" sz="1800" dirty="0" err="1"/>
                  <a:t>có</a:t>
                </a:r>
                <a:r>
                  <a:rPr lang="en-US" sz="1800" dirty="0"/>
                  <a:t> </a:t>
                </a:r>
                <a:r>
                  <a:rPr lang="en-US" sz="1800" dirty="0" err="1"/>
                  <a:t>bậc</a:t>
                </a:r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≤3</m:t>
                    </m:r>
                  </m:oMath>
                </a14:m>
                <a:r>
                  <a:rPr lang="en-US" sz="1800" dirty="0"/>
                  <a:t> </a:t>
                </a:r>
                <a:r>
                  <a:rPr lang="en-US" sz="1800" dirty="0" err="1"/>
                  <a:t>trên</a:t>
                </a:r>
                <a:r>
                  <a:rPr lang="en-US" sz="1800" dirty="0"/>
                  <a:t> </a:t>
                </a:r>
                <a:r>
                  <a:rPr lang="en-US" sz="1800" dirty="0" err="1"/>
                  <a:t>từng</a:t>
                </a:r>
                <a:r>
                  <a:rPr lang="en-US" sz="1800" dirty="0"/>
                  <a:t> </a:t>
                </a:r>
                <a:r>
                  <a:rPr lang="en-US" sz="1800" dirty="0" err="1"/>
                  <a:t>đoạn</a:t>
                </a:r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1800" dirty="0"/>
                  <a:t> </a:t>
                </a:r>
                <a:r>
                  <a:rPr lang="en-US" sz="1800" dirty="0" err="1"/>
                  <a:t>với</a:t>
                </a:r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0,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acc>
                  </m:oMath>
                </a14:m>
                <a:endParaRPr lang="en-US" sz="1800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F91695E-1960-19B2-8645-07139E0B71A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24992" y="886686"/>
                <a:ext cx="5181600" cy="4351338"/>
              </a:xfrm>
              <a:blipFill>
                <a:blip r:embed="rId2"/>
                <a:stretch>
                  <a:fillRect l="-941" t="-2381" r="-10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A308ECD9-608C-D611-3EAF-70ACB6B3D8C8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85408" y="886686"/>
                <a:ext cx="5181600" cy="4351338"/>
              </a:xfrm>
            </p:spPr>
            <p:txBody>
              <a:bodyPr/>
              <a:lstStyle/>
              <a:p>
                <a:pPr marL="0" indent="0" algn="ctr">
                  <a:buNone/>
                </a:pPr>
                <a:r>
                  <a:rPr lang="en-US" dirty="0" err="1"/>
                  <a:t>Nội</a:t>
                </a:r>
                <a:r>
                  <a:rPr lang="en-US" dirty="0"/>
                  <a:t> </a:t>
                </a:r>
                <a:r>
                  <a:rPr lang="en-US" dirty="0" err="1"/>
                  <a:t>suy</a:t>
                </a:r>
                <a:r>
                  <a:rPr lang="en-US" dirty="0"/>
                  <a:t> </a:t>
                </a:r>
                <a:r>
                  <a:rPr lang="en-US" dirty="0" err="1"/>
                  <a:t>tuyến</a:t>
                </a:r>
                <a:r>
                  <a:rPr lang="en-US" dirty="0"/>
                  <a:t> </a:t>
                </a:r>
                <a:r>
                  <a:rPr lang="en-US" dirty="0" err="1"/>
                  <a:t>tính</a:t>
                </a:r>
                <a:endParaRPr lang="en-US" dirty="0"/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sz="1800" dirty="0"/>
                  <a:t>Giữa 2 </a:t>
                </a:r>
                <a:r>
                  <a:rPr lang="en-US" sz="1800" dirty="0" err="1"/>
                  <a:t>điểm</a:t>
                </a:r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800" dirty="0"/>
                  <a:t> </a:t>
                </a:r>
                <a:r>
                  <a:rPr lang="en-US" sz="1800" dirty="0" err="1"/>
                  <a:t>và</a:t>
                </a:r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800" dirty="0"/>
                  <a:t> </a:t>
                </a:r>
                <a:r>
                  <a:rPr lang="en-US" sz="1800" dirty="0" err="1"/>
                  <a:t>luôn</a:t>
                </a:r>
                <a:r>
                  <a:rPr lang="en-US" sz="1800" dirty="0"/>
                  <a:t> </a:t>
                </a:r>
                <a:r>
                  <a:rPr lang="en-US" sz="1800" dirty="0" err="1"/>
                  <a:t>tồn</a:t>
                </a:r>
                <a:r>
                  <a:rPr lang="en-US" sz="1800" dirty="0"/>
                  <a:t> </a:t>
                </a:r>
                <a:r>
                  <a:rPr lang="en-US" sz="1800" dirty="0" err="1"/>
                  <a:t>tại</a:t>
                </a:r>
                <a:r>
                  <a:rPr lang="en-US" sz="1800" dirty="0"/>
                  <a:t> 1 </a:t>
                </a:r>
                <a:r>
                  <a:rPr lang="en-US" sz="1800" dirty="0" err="1"/>
                  <a:t>đường</a:t>
                </a:r>
                <a:r>
                  <a:rPr lang="en-US" sz="1800" dirty="0"/>
                  <a:t> </a:t>
                </a:r>
                <a:r>
                  <a:rPr lang="en-US" sz="1800" dirty="0" err="1"/>
                  <a:t>thằng</a:t>
                </a:r>
                <a:r>
                  <a:rPr lang="en-US" sz="1800" dirty="0"/>
                  <a:t> </a:t>
                </a:r>
                <a:r>
                  <a:rPr lang="en-US" sz="1800" dirty="0" err="1"/>
                  <a:t>nối</a:t>
                </a:r>
                <a:r>
                  <a:rPr lang="en-US" sz="1800" dirty="0"/>
                  <a:t> </a:t>
                </a:r>
                <a:r>
                  <a:rPr lang="en-US" sz="1800" dirty="0" err="1"/>
                  <a:t>giữa</a:t>
                </a:r>
                <a:r>
                  <a:rPr lang="en-US" sz="1800" dirty="0"/>
                  <a:t> 2 </a:t>
                </a:r>
                <a:r>
                  <a:rPr lang="en-US" sz="1800" dirty="0" err="1"/>
                  <a:t>điểm</a:t>
                </a:r>
                <a:r>
                  <a:rPr lang="en-US" sz="1800" dirty="0"/>
                  <a:t>, </a:t>
                </a:r>
                <a:r>
                  <a:rPr lang="en-US" sz="1800" dirty="0" err="1"/>
                  <a:t>nội</a:t>
                </a:r>
                <a:r>
                  <a:rPr lang="en-US" sz="1800" dirty="0"/>
                  <a:t> </a:t>
                </a:r>
                <a:r>
                  <a:rPr lang="en-US" sz="1800" dirty="0" err="1"/>
                  <a:t>suy</a:t>
                </a:r>
                <a:r>
                  <a:rPr lang="en-US" sz="1800" dirty="0"/>
                  <a:t> </a:t>
                </a:r>
                <a:r>
                  <a:rPr lang="en-US" sz="1800" dirty="0" err="1"/>
                  <a:t>tuyến</a:t>
                </a:r>
                <a:r>
                  <a:rPr lang="en-US" sz="1800" dirty="0"/>
                  <a:t> </a:t>
                </a:r>
                <a:r>
                  <a:rPr lang="en-US" sz="1800" dirty="0" err="1"/>
                  <a:t>tính</a:t>
                </a:r>
                <a:r>
                  <a:rPr lang="en-US" sz="1800" dirty="0"/>
                  <a:t> </a:t>
                </a:r>
                <a:r>
                  <a:rPr lang="en-US" sz="1800" dirty="0" err="1"/>
                  <a:t>giúp</a:t>
                </a:r>
                <a:r>
                  <a:rPr lang="en-US" sz="1800" dirty="0"/>
                  <a:t> </a:t>
                </a:r>
                <a:r>
                  <a:rPr lang="en-US" sz="1800" dirty="0" err="1"/>
                  <a:t>tính</a:t>
                </a:r>
                <a:r>
                  <a:rPr lang="en-US" sz="1800" dirty="0"/>
                  <a:t> </a:t>
                </a:r>
                <a:r>
                  <a:rPr lang="en-US" sz="1800" dirty="0" err="1"/>
                  <a:t>toán</a:t>
                </a:r>
                <a:r>
                  <a:rPr lang="en-US" sz="1800" dirty="0"/>
                  <a:t> </a:t>
                </a:r>
                <a:r>
                  <a:rPr lang="en-US" sz="1800" dirty="0" err="1"/>
                  <a:t>ra</a:t>
                </a:r>
                <a:r>
                  <a:rPr lang="en-US" sz="1800" dirty="0"/>
                  <a:t> 1 </a:t>
                </a:r>
                <a:r>
                  <a:rPr lang="en-US" sz="1800" dirty="0" err="1"/>
                  <a:t>đường</a:t>
                </a:r>
                <a:r>
                  <a:rPr lang="en-US" sz="1800" dirty="0"/>
                  <a:t> </a:t>
                </a:r>
                <a:r>
                  <a:rPr lang="en-US" sz="1800" dirty="0" err="1"/>
                  <a:t>thẳng</a:t>
                </a:r>
                <a:r>
                  <a:rPr lang="en-US" sz="1800" dirty="0"/>
                  <a:t> </a:t>
                </a:r>
                <a:r>
                  <a:rPr lang="en-US" sz="1800" dirty="0" err="1"/>
                  <a:t>đi</a:t>
                </a:r>
                <a:r>
                  <a:rPr lang="en-US" sz="1800" dirty="0"/>
                  <a:t> qua n </a:t>
                </a:r>
                <a:r>
                  <a:rPr lang="en-US" sz="1800" dirty="0" err="1"/>
                  <a:t>điểm</a:t>
                </a:r>
                <a:r>
                  <a:rPr lang="en-US" sz="1800" dirty="0"/>
                  <a:t> </a:t>
                </a:r>
                <a:r>
                  <a:rPr lang="en-US" sz="1800" dirty="0" err="1"/>
                  <a:t>với</a:t>
                </a:r>
                <a:r>
                  <a:rPr lang="en-US" sz="1800" dirty="0"/>
                  <a:t> </a:t>
                </a:r>
                <a:r>
                  <a:rPr lang="en-US" sz="1800" dirty="0" err="1"/>
                  <a:t>sai</a:t>
                </a:r>
                <a:r>
                  <a:rPr lang="en-US" sz="1800" dirty="0"/>
                  <a:t> </a:t>
                </a:r>
                <a:r>
                  <a:rPr lang="en-US" sz="1800" dirty="0" err="1"/>
                  <a:t>số</a:t>
                </a:r>
                <a:r>
                  <a:rPr lang="en-US" sz="1800" dirty="0"/>
                  <a:t> </a:t>
                </a:r>
                <a:r>
                  <a:rPr lang="en-US" sz="1800" dirty="0" err="1"/>
                  <a:t>nhỏ</a:t>
                </a:r>
                <a:r>
                  <a:rPr lang="en-US" sz="1800" dirty="0"/>
                  <a:t> </a:t>
                </a:r>
                <a:r>
                  <a:rPr lang="en-US" sz="1800" dirty="0" err="1"/>
                  <a:t>nhất</a:t>
                </a:r>
                <a:endParaRPr lang="en-US" sz="180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A308ECD9-608C-D611-3EAF-70ACB6B3D8C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85408" y="886686"/>
                <a:ext cx="5181600" cy="4351338"/>
              </a:xfrm>
              <a:blipFill>
                <a:blip r:embed="rId3"/>
                <a:stretch>
                  <a:fillRect l="-1059" t="-2381" r="-4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86B3A7F-B6A9-AD53-E73B-9E7A40976FA4}"/>
                  </a:ext>
                </a:extLst>
              </p:cNvPr>
              <p:cNvSpPr txBox="1"/>
              <p:nvPr/>
            </p:nvSpPr>
            <p:spPr>
              <a:xfrm>
                <a:off x="1614518" y="886686"/>
                <a:ext cx="9141780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Cho </a:t>
                </a:r>
                <a:r>
                  <a:rPr lang="en-US" dirty="0" err="1"/>
                  <a:t>các</a:t>
                </a:r>
                <a:r>
                  <a:rPr lang="en-US" dirty="0"/>
                  <a:t> </a:t>
                </a:r>
                <a:r>
                  <a:rPr lang="en-US" dirty="0" err="1"/>
                  <a:t>điểm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và</a:t>
                </a:r>
                <a:r>
                  <a:rPr lang="en-US" dirty="0"/>
                  <a:t> </a:t>
                </a:r>
                <a:r>
                  <a:rPr lang="en-US" dirty="0" err="1"/>
                  <a:t>các</a:t>
                </a:r>
                <a:r>
                  <a:rPr lang="en-US" dirty="0"/>
                  <a:t> </a:t>
                </a:r>
                <a:r>
                  <a:rPr lang="en-US" dirty="0" err="1"/>
                  <a:t>giá</a:t>
                </a:r>
                <a:r>
                  <a:rPr lang="en-US" dirty="0"/>
                  <a:t> </a:t>
                </a:r>
                <a:r>
                  <a:rPr lang="en-US" dirty="0" err="1"/>
                  <a:t>trị</a:t>
                </a:r>
                <a:r>
                  <a:rPr lang="en-US" dirty="0"/>
                  <a:t> </a:t>
                </a:r>
                <a:r>
                  <a:rPr lang="en-US" dirty="0" err="1"/>
                  <a:t>tương</a:t>
                </a:r>
                <a:r>
                  <a:rPr lang="en-US" dirty="0"/>
                  <a:t> </a:t>
                </a:r>
                <a:r>
                  <a:rPr lang="en-US" dirty="0" err="1"/>
                  <a:t>ứng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mục</a:t>
                </a:r>
                <a:r>
                  <a:rPr lang="en-US" dirty="0"/>
                  <a:t> </a:t>
                </a:r>
                <a:r>
                  <a:rPr lang="en-US" dirty="0" err="1"/>
                  <a:t>tiêu</a:t>
                </a:r>
                <a:r>
                  <a:rPr lang="en-US" dirty="0"/>
                  <a:t> </a:t>
                </a:r>
                <a:r>
                  <a:rPr lang="en-US" dirty="0" err="1"/>
                  <a:t>là</a:t>
                </a:r>
                <a:r>
                  <a:rPr lang="en-US" dirty="0"/>
                  <a:t> </a:t>
                </a:r>
                <a:r>
                  <a:rPr lang="en-US" dirty="0" err="1"/>
                  <a:t>tìm</a:t>
                </a:r>
                <a:r>
                  <a:rPr lang="en-US" dirty="0"/>
                  <a:t> </a:t>
                </a:r>
                <a:r>
                  <a:rPr lang="en-US" dirty="0" err="1"/>
                  <a:t>các</a:t>
                </a:r>
                <a:r>
                  <a:rPr lang="en-US" dirty="0"/>
                  <a:t> </a:t>
                </a:r>
                <a:r>
                  <a:rPr lang="en-US" dirty="0" err="1"/>
                  <a:t>hàm</a:t>
                </a:r>
                <a:r>
                  <a:rPr lang="en-US" dirty="0"/>
                  <a:t> </a:t>
                </a:r>
                <a:r>
                  <a:rPr lang="en-US" dirty="0" err="1"/>
                  <a:t>sao</a:t>
                </a:r>
                <a:r>
                  <a:rPr lang="en-US" dirty="0"/>
                  <a:t> </a:t>
                </a:r>
                <a:r>
                  <a:rPr lang="en-US" dirty="0" err="1"/>
                  <a:t>cho</a:t>
                </a:r>
                <a:r>
                  <a:rPr lang="en-US" dirty="0"/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và</a:t>
                </a:r>
                <a:r>
                  <a:rPr lang="en-US" dirty="0"/>
                  <a:t> </a:t>
                </a:r>
                <a:r>
                  <a:rPr lang="en-US" dirty="0" err="1"/>
                  <a:t>sao</a:t>
                </a:r>
                <a:r>
                  <a:rPr lang="en-US" dirty="0"/>
                  <a:t> </a:t>
                </a:r>
                <a:r>
                  <a:rPr lang="en-US" dirty="0" err="1"/>
                  <a:t>cho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trở</a:t>
                </a:r>
                <a:r>
                  <a:rPr lang="en-US" dirty="0"/>
                  <a:t> </a:t>
                </a:r>
                <a:r>
                  <a:rPr lang="en-US" dirty="0" err="1"/>
                  <a:t>đi</a:t>
                </a:r>
                <a:r>
                  <a:rPr lang="en-US" dirty="0"/>
                  <a:t> </a:t>
                </a:r>
                <a:r>
                  <a:rPr lang="en-US" dirty="0" err="1"/>
                  <a:t>trông</a:t>
                </a:r>
                <a:r>
                  <a:rPr lang="en-US" dirty="0"/>
                  <a:t> </a:t>
                </a:r>
                <a:r>
                  <a:rPr lang="en-US" dirty="0" err="1"/>
                  <a:t>cũng</a:t>
                </a:r>
                <a:r>
                  <a:rPr lang="en-US" dirty="0"/>
                  <a:t> “</a:t>
                </a:r>
                <a:r>
                  <a:rPr lang="en-US" dirty="0" err="1"/>
                  <a:t>hợp</a:t>
                </a:r>
                <a:r>
                  <a:rPr lang="en-US" dirty="0"/>
                  <a:t> </a:t>
                </a:r>
                <a:r>
                  <a:rPr lang="en-US" dirty="0" err="1"/>
                  <a:t>lí</a:t>
                </a:r>
                <a:r>
                  <a:rPr lang="en-US" dirty="0"/>
                  <a:t>”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86B3A7F-B6A9-AD53-E73B-9E7A40976F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4518" y="886686"/>
                <a:ext cx="9141780" cy="646331"/>
              </a:xfrm>
              <a:prstGeom prst="rect">
                <a:avLst/>
              </a:prstGeom>
              <a:blipFill>
                <a:blip r:embed="rId4"/>
                <a:stretch>
                  <a:fillRect l="-600" t="-4717" r="-200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24D38F39-FC03-3BEF-448B-CB8DA1724B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34740" y="2951773"/>
            <a:ext cx="4393968" cy="3339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523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  <p:bldP spid="6" grpId="0"/>
      <p:bldP spid="6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C3AB908-E597-7207-767D-523BB2F8D0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3.Nội </a:t>
            </a:r>
            <a:r>
              <a:rPr lang="en-US" dirty="0" err="1"/>
              <a:t>suy</a:t>
            </a:r>
            <a:r>
              <a:rPr lang="en-US" dirty="0"/>
              <a:t> </a:t>
            </a:r>
            <a:r>
              <a:rPr lang="en-US" dirty="0" err="1"/>
              <a:t>tọa</a:t>
            </a:r>
            <a:r>
              <a:rPr lang="en-US" dirty="0"/>
              <a:t> </a:t>
            </a:r>
            <a:r>
              <a:rPr lang="en-US" dirty="0" err="1"/>
              <a:t>độ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6B01075-9D9C-A456-EEC9-AC6B720005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1128" y="1065319"/>
            <a:ext cx="6669743" cy="5232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0904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93B75-140C-2617-82B5-247C0DA90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3.Nội </a:t>
            </a:r>
            <a:r>
              <a:rPr lang="en-US" dirty="0" err="1"/>
              <a:t>suy</a:t>
            </a:r>
            <a:r>
              <a:rPr lang="en-US" dirty="0"/>
              <a:t> </a:t>
            </a:r>
            <a:r>
              <a:rPr lang="en-US" dirty="0" err="1"/>
              <a:t>tọa</a:t>
            </a:r>
            <a:r>
              <a:rPr lang="en-US" dirty="0"/>
              <a:t> </a:t>
            </a:r>
            <a:r>
              <a:rPr lang="en-US" dirty="0" err="1"/>
              <a:t>độ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D077FF-7CC4-7354-19F8-3B0EE2E1A5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1754" y="837756"/>
            <a:ext cx="6968492" cy="5454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2319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836B0-966D-E2CD-91B8-52B1AB061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</a:t>
            </a:r>
            <a:r>
              <a:rPr lang="en-US" dirty="0" err="1"/>
              <a:t>Nội</a:t>
            </a:r>
            <a:r>
              <a:rPr lang="en-US" dirty="0"/>
              <a:t> </a:t>
            </a:r>
            <a:r>
              <a:rPr lang="en-US" dirty="0" err="1"/>
              <a:t>suy</a:t>
            </a:r>
            <a:r>
              <a:rPr lang="en-US" dirty="0"/>
              <a:t> </a:t>
            </a:r>
            <a:r>
              <a:rPr lang="en-US" dirty="0" err="1"/>
              <a:t>tọa</a:t>
            </a:r>
            <a:r>
              <a:rPr lang="en-US" dirty="0"/>
              <a:t> </a:t>
            </a:r>
            <a:r>
              <a:rPr lang="en-US" dirty="0" err="1"/>
              <a:t>độ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6B5274-C9B0-106E-3DA6-3683E7A568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4489" y="884352"/>
            <a:ext cx="7523022" cy="5895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6760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B8A80-F7DA-B1EE-3781-AE5F54DEB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</a:t>
            </a:r>
            <a:r>
              <a:rPr lang="en-US" dirty="0" err="1"/>
              <a:t>Đánh</a:t>
            </a:r>
            <a:r>
              <a:rPr lang="en-US" dirty="0"/>
              <a:t> </a:t>
            </a: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Hiệu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Sai </a:t>
            </a:r>
            <a:r>
              <a:rPr lang="en-US" dirty="0" err="1"/>
              <a:t>Số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EF33DB-4561-8687-3E52-2E3952355FF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3267" y="963168"/>
            <a:ext cx="11565467" cy="528281"/>
          </a:xfrm>
        </p:spPr>
        <p:txBody>
          <a:bodyPr/>
          <a:lstStyle/>
          <a:p>
            <a:pPr marL="0" indent="0">
              <a:buNone/>
            </a:pPr>
            <a:r>
              <a:rPr lang="en-US" dirty="0" err="1"/>
              <a:t>Cách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toán</a:t>
            </a:r>
            <a:r>
              <a:rPr lang="en-US" dirty="0"/>
              <a:t> </a:t>
            </a:r>
            <a:r>
              <a:rPr lang="en-US" dirty="0" err="1"/>
              <a:t>sai</a:t>
            </a:r>
            <a:r>
              <a:rPr lang="en-US" dirty="0"/>
              <a:t> </a:t>
            </a:r>
            <a:r>
              <a:rPr lang="en-US" dirty="0" err="1"/>
              <a:t>số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53D7DA-5B8A-6A9B-D321-484C6D28B1AF}"/>
              </a:ext>
            </a:extLst>
          </p:cNvPr>
          <p:cNvSpPr txBox="1"/>
          <p:nvPr/>
        </p:nvSpPr>
        <p:spPr>
          <a:xfrm>
            <a:off x="641740" y="1500327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toán</a:t>
            </a:r>
            <a:r>
              <a:rPr lang="en-US" dirty="0"/>
              <a:t> </a:t>
            </a:r>
            <a:r>
              <a:rPr lang="en-US" dirty="0" err="1"/>
              <a:t>sai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giữa</a:t>
            </a:r>
            <a:r>
              <a:rPr lang="en-US" dirty="0"/>
              <a:t> 2 </a:t>
            </a:r>
            <a:r>
              <a:rPr lang="en-US" dirty="0" err="1"/>
              <a:t>cặp</a:t>
            </a:r>
            <a:r>
              <a:rPr lang="en-US" dirty="0"/>
              <a:t> </a:t>
            </a:r>
            <a:r>
              <a:rPr lang="en-US" dirty="0" err="1"/>
              <a:t>điểm</a:t>
            </a:r>
            <a:r>
              <a:rPr lang="en-US" dirty="0"/>
              <a:t> </a:t>
            </a:r>
            <a:r>
              <a:rPr lang="en-US" dirty="0" err="1"/>
              <a:t>lat</a:t>
            </a:r>
            <a:r>
              <a:rPr lang="en-US" dirty="0"/>
              <a:t>, long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đầu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khoảng</a:t>
            </a:r>
            <a:r>
              <a:rPr lang="en-US" dirty="0"/>
              <a:t> </a:t>
            </a:r>
            <a:r>
              <a:rPr lang="en-US" dirty="0" err="1"/>
              <a:t>cách</a:t>
            </a:r>
            <a:r>
              <a:rPr lang="en-US" dirty="0"/>
              <a:t> </a:t>
            </a:r>
            <a:r>
              <a:rPr lang="en-US" dirty="0" err="1"/>
              <a:t>giữa</a:t>
            </a:r>
            <a:r>
              <a:rPr lang="en-US" dirty="0"/>
              <a:t> 2 </a:t>
            </a:r>
            <a:r>
              <a:rPr lang="en-US" dirty="0" err="1"/>
              <a:t>điểm</a:t>
            </a:r>
            <a:r>
              <a:rPr lang="en-US" dirty="0"/>
              <a:t> </a:t>
            </a:r>
            <a:r>
              <a:rPr lang="en-US" dirty="0" err="1"/>
              <a:t>theo</a:t>
            </a:r>
            <a:r>
              <a:rPr lang="en-US" dirty="0"/>
              <a:t> </a:t>
            </a:r>
            <a:r>
              <a:rPr lang="en-US" dirty="0" err="1"/>
              <a:t>đơn</a:t>
            </a:r>
            <a:r>
              <a:rPr lang="en-US" dirty="0"/>
              <a:t> </a:t>
            </a:r>
            <a:r>
              <a:rPr lang="en-US" dirty="0" err="1"/>
              <a:t>vị</a:t>
            </a:r>
            <a:r>
              <a:rPr lang="en-US" dirty="0"/>
              <a:t> km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C76D80-A4F9-9BEE-A9F2-BDA4AE908A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6253" y="2019730"/>
            <a:ext cx="8002117" cy="23815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7D5D8E1-B750-999E-EB02-6BBE13665012}"/>
              </a:ext>
            </a:extLst>
          </p:cNvPr>
          <p:cNvSpPr txBox="1"/>
          <p:nvPr/>
        </p:nvSpPr>
        <p:spPr>
          <a:xfrm>
            <a:off x="641740" y="2407959"/>
            <a:ext cx="4776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Đưa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quả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sai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trung</a:t>
            </a:r>
            <a:r>
              <a:rPr lang="en-US" dirty="0"/>
              <a:t> </a:t>
            </a:r>
            <a:r>
              <a:rPr lang="en-US" dirty="0" err="1"/>
              <a:t>bình</a:t>
            </a:r>
            <a:r>
              <a:rPr lang="en-US" dirty="0"/>
              <a:t> </a:t>
            </a:r>
            <a:r>
              <a:rPr lang="en-US" dirty="0" err="1"/>
              <a:t>bình</a:t>
            </a:r>
            <a:r>
              <a:rPr lang="en-US" dirty="0"/>
              <a:t> </a:t>
            </a:r>
            <a:r>
              <a:rPr lang="en-US" dirty="0" err="1"/>
              <a:t>phương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7859728-AE3C-3B04-B058-CBA7E58E38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6253" y="2927362"/>
            <a:ext cx="4096322" cy="26673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6BC567D-3BF8-335D-C073-7BE0EBB8C96A}"/>
              </a:ext>
            </a:extLst>
          </p:cNvPr>
          <p:cNvSpPr txBox="1"/>
          <p:nvPr/>
        </p:nvSpPr>
        <p:spPr>
          <a:xfrm>
            <a:off x="1629225" y="3204793"/>
            <a:ext cx="1731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>
              <a:buNone/>
            </a:pPr>
            <a:r>
              <a:rPr lang="en-US" dirty="0"/>
              <a:t>Nội </a:t>
            </a:r>
            <a:r>
              <a:rPr lang="en-US" dirty="0" err="1"/>
              <a:t>suy</a:t>
            </a:r>
            <a:r>
              <a:rPr lang="en-US" dirty="0"/>
              <a:t> Spline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51D6603-28B3-8211-63C6-9E351E2B2582}"/>
              </a:ext>
            </a:extLst>
          </p:cNvPr>
          <p:cNvSpPr txBox="1"/>
          <p:nvPr/>
        </p:nvSpPr>
        <p:spPr>
          <a:xfrm>
            <a:off x="8383964" y="3194099"/>
            <a:ext cx="1731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>
              <a:buNone/>
            </a:pPr>
            <a:r>
              <a:rPr lang="en-US" dirty="0" err="1"/>
              <a:t>Nội</a:t>
            </a:r>
            <a:r>
              <a:rPr lang="en-US" dirty="0"/>
              <a:t> </a:t>
            </a:r>
            <a:r>
              <a:rPr lang="en-US" dirty="0" err="1"/>
              <a:t>suy</a:t>
            </a:r>
            <a:r>
              <a:rPr lang="en-US" dirty="0"/>
              <a:t> Liner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A45F3DD-AE7D-F67F-EA82-9166B53046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9427" y="3712853"/>
            <a:ext cx="4420217" cy="24768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F19D8C5-CADD-83A1-5E7D-3EB2C0B481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3267" y="3757473"/>
            <a:ext cx="4363059" cy="21910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F3090D6-119E-6887-4105-9336D0D426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85432" y="3998772"/>
            <a:ext cx="2328206" cy="207792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9ADC42C-BF70-1F33-8B30-4912CD4733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3824" y="4066353"/>
            <a:ext cx="2881943" cy="1971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7200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794515-2206-B94A-1781-07A02BCEFB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5.Khó </a:t>
            </a:r>
            <a:r>
              <a:rPr lang="en-US" dirty="0" err="1"/>
              <a:t>khăn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426A6C-0709-B1BB-6BE7-A8324A256B6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/>
              <a:t>Thiếu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lực</a:t>
            </a:r>
            <a:endParaRPr lang="en-US" dirty="0"/>
          </a:p>
          <a:p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lượng</a:t>
            </a:r>
            <a:r>
              <a:rPr lang="en-US" dirty="0"/>
              <a:t> </a:t>
            </a:r>
            <a:r>
              <a:rPr lang="en-US" dirty="0" err="1"/>
              <a:t>tiêu</a:t>
            </a:r>
            <a:r>
              <a:rPr lang="en-US" dirty="0"/>
              <a:t> </a:t>
            </a:r>
            <a:r>
              <a:rPr lang="en-US" dirty="0" err="1"/>
              <a:t>thụ</a:t>
            </a:r>
            <a:r>
              <a:rPr lang="en-US" dirty="0"/>
              <a:t> </a:t>
            </a:r>
            <a:r>
              <a:rPr lang="en-US" dirty="0" err="1"/>
              <a:t>lớn</a:t>
            </a:r>
            <a:endParaRPr lang="en-US" dirty="0"/>
          </a:p>
          <a:p>
            <a:r>
              <a:rPr lang="en-US" dirty="0"/>
              <a:t>Server disconnect </a:t>
            </a:r>
            <a:r>
              <a:rPr lang="en-US" dirty="0" err="1"/>
              <a:t>thường</a:t>
            </a:r>
            <a:r>
              <a:rPr lang="en-US" dirty="0"/>
              <a:t> </a:t>
            </a:r>
            <a:r>
              <a:rPr lang="en-US" dirty="0" err="1"/>
              <a:t>xuyên</a:t>
            </a:r>
            <a:r>
              <a:rPr lang="en-US" dirty="0"/>
              <a:t> </a:t>
            </a:r>
            <a:r>
              <a:rPr lang="en-US" dirty="0" err="1"/>
              <a:t>lỗi</a:t>
            </a:r>
            <a:r>
              <a:rPr lang="en-US" dirty="0"/>
              <a:t> </a:t>
            </a:r>
            <a:r>
              <a:rPr lang="en-US" dirty="0" err="1"/>
              <a:t>khiến</a:t>
            </a:r>
            <a:r>
              <a:rPr lang="en-US" dirty="0"/>
              <a:t> </a:t>
            </a:r>
            <a:r>
              <a:rPr lang="en-US" dirty="0" err="1"/>
              <a:t>Gtrack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gửi</a:t>
            </a:r>
            <a:r>
              <a:rPr lang="en-US" dirty="0"/>
              <a:t> </a:t>
            </a:r>
            <a:r>
              <a:rPr lang="en-US" dirty="0" err="1"/>
              <a:t>lên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server</a:t>
            </a:r>
          </a:p>
          <a:p>
            <a:r>
              <a:rPr lang="en-US" dirty="0"/>
              <a:t>Server </a:t>
            </a:r>
            <a:r>
              <a:rPr lang="en-US" dirty="0" err="1"/>
              <a:t>thiếu</a:t>
            </a:r>
            <a:r>
              <a:rPr lang="en-US" dirty="0"/>
              <a:t> </a:t>
            </a:r>
            <a:r>
              <a:rPr lang="en-US" dirty="0" err="1"/>
              <a:t>tài</a:t>
            </a:r>
            <a:r>
              <a:rPr lang="en-US" dirty="0"/>
              <a:t> </a:t>
            </a:r>
            <a:r>
              <a:rPr lang="en-US" dirty="0" err="1"/>
              <a:t>nguyên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7824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0AF6282-341D-8DF3-9274-5C6BE4B90427}"/>
              </a:ext>
            </a:extLst>
          </p:cNvPr>
          <p:cNvSpPr txBox="1"/>
          <p:nvPr/>
        </p:nvSpPr>
        <p:spPr>
          <a:xfrm>
            <a:off x="562437" y="1859340"/>
            <a:ext cx="679132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 err="1">
                <a:solidFill>
                  <a:srgbClr val="C0203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GTrack</a:t>
            </a:r>
            <a:r>
              <a:rPr lang="en-US" sz="9600" dirty="0">
                <a:solidFill>
                  <a:srgbClr val="C0203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2G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C78C73-19DA-26C6-3C8F-557792C78511}"/>
              </a:ext>
            </a:extLst>
          </p:cNvPr>
          <p:cNvSpPr txBox="1"/>
          <p:nvPr/>
        </p:nvSpPr>
        <p:spPr>
          <a:xfrm>
            <a:off x="1088995" y="3737499"/>
            <a:ext cx="500700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GVHD: </a:t>
            </a:r>
            <a:r>
              <a:rPr lang="en-US" sz="2800" dirty="0" err="1">
                <a:solidFill>
                  <a:srgbClr val="C00000"/>
                </a:solidFill>
              </a:rPr>
              <a:t>Nguyễn</a:t>
            </a:r>
            <a:r>
              <a:rPr lang="en-US" sz="2800" dirty="0">
                <a:solidFill>
                  <a:srgbClr val="C00000"/>
                </a:solidFill>
              </a:rPr>
              <a:t> </a:t>
            </a:r>
            <a:r>
              <a:rPr lang="en-US" sz="2800" dirty="0" err="1">
                <a:solidFill>
                  <a:srgbClr val="C00000"/>
                </a:solidFill>
              </a:rPr>
              <a:t>Đức</a:t>
            </a:r>
            <a:r>
              <a:rPr lang="en-US" sz="2800" dirty="0">
                <a:solidFill>
                  <a:srgbClr val="C00000"/>
                </a:solidFill>
              </a:rPr>
              <a:t> Minh</a:t>
            </a:r>
          </a:p>
          <a:p>
            <a:r>
              <a:rPr lang="en-US" sz="2800" dirty="0">
                <a:solidFill>
                  <a:srgbClr val="C00000"/>
                </a:solidFill>
              </a:rPr>
              <a:t>LAB: EDABK</a:t>
            </a:r>
          </a:p>
          <a:p>
            <a:r>
              <a:rPr lang="en-US" sz="2800" dirty="0" err="1">
                <a:solidFill>
                  <a:srgbClr val="C00000"/>
                </a:solidFill>
              </a:rPr>
              <a:t>Nhóm</a:t>
            </a:r>
            <a:r>
              <a:rPr lang="en-US" sz="2800" dirty="0">
                <a:solidFill>
                  <a:srgbClr val="C00000"/>
                </a:solidFill>
              </a:rPr>
              <a:t> 4: </a:t>
            </a:r>
            <a:r>
              <a:rPr lang="en-US" sz="2800" dirty="0" err="1">
                <a:solidFill>
                  <a:srgbClr val="C00000"/>
                </a:solidFill>
              </a:rPr>
              <a:t>Trần</a:t>
            </a:r>
            <a:r>
              <a:rPr lang="en-US" sz="2800" dirty="0">
                <a:solidFill>
                  <a:srgbClr val="C00000"/>
                </a:solidFill>
              </a:rPr>
              <a:t> Minh </a:t>
            </a:r>
            <a:r>
              <a:rPr lang="en-US" sz="2800" dirty="0" err="1">
                <a:solidFill>
                  <a:srgbClr val="C00000"/>
                </a:solidFill>
              </a:rPr>
              <a:t>Đức</a:t>
            </a:r>
            <a:endParaRPr lang="en-US" sz="28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81609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9F386C-E443-A8C4-B4CC-8A35EF0189A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07878" y="2270056"/>
            <a:ext cx="7179563" cy="2317888"/>
          </a:xfrm>
        </p:spPr>
        <p:txBody>
          <a:bodyPr/>
          <a:lstStyle/>
          <a:p>
            <a:pPr marL="0" indent="0" algn="ctr">
              <a:buNone/>
            </a:pPr>
            <a:r>
              <a:rPr lang="en-US" sz="6600" dirty="0">
                <a:latin typeface="Arial" panose="020B0604020202020204" pitchFamily="34" charset="0"/>
                <a:cs typeface="Arial" panose="020B0604020202020204" pitchFamily="34" charset="0"/>
              </a:rPr>
              <a:t>THANKS FOR LISTENING</a:t>
            </a:r>
          </a:p>
        </p:txBody>
      </p:sp>
    </p:spTree>
    <p:extLst>
      <p:ext uri="{BB962C8B-B14F-4D97-AF65-F5344CB8AC3E}">
        <p14:creationId xmlns:p14="http://schemas.microsoft.com/office/powerpoint/2010/main" val="16731167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493ED1-6548-28DB-B0AE-C66729390D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05103" y="1423289"/>
            <a:ext cx="4683643" cy="4351338"/>
          </a:xfrm>
        </p:spPr>
        <p:txBody>
          <a:bodyPr/>
          <a:lstStyle/>
          <a:p>
            <a:pPr marL="514350" indent="-514350">
              <a:buAutoNum type="arabicPeriod"/>
            </a:pPr>
            <a:r>
              <a:rPr lang="en-US" sz="3200" dirty="0" err="1"/>
              <a:t>Tổng</a:t>
            </a:r>
            <a:r>
              <a:rPr lang="en-US" sz="3200" dirty="0"/>
              <a:t> </a:t>
            </a:r>
            <a:r>
              <a:rPr lang="en-US" sz="3200" dirty="0" err="1"/>
              <a:t>quan</a:t>
            </a:r>
            <a:r>
              <a:rPr lang="en-US" sz="3200" dirty="0"/>
              <a:t>  </a:t>
            </a:r>
            <a:r>
              <a:rPr lang="en-US" sz="3200" dirty="0" err="1"/>
              <a:t>về</a:t>
            </a:r>
            <a:r>
              <a:rPr lang="en-US" sz="3200" dirty="0"/>
              <a:t> </a:t>
            </a:r>
            <a:r>
              <a:rPr lang="en-US" sz="3200" dirty="0" err="1"/>
              <a:t>Gtrack</a:t>
            </a:r>
            <a:endParaRPr lang="en-US" sz="3200" dirty="0"/>
          </a:p>
          <a:p>
            <a:pPr marL="514350" indent="-514350">
              <a:buAutoNum type="arabicPeriod"/>
            </a:pPr>
            <a:r>
              <a:rPr lang="en-US" sz="3200" dirty="0" err="1"/>
              <a:t>Triển</a:t>
            </a:r>
            <a:r>
              <a:rPr lang="en-US" sz="3200" dirty="0"/>
              <a:t> </a:t>
            </a:r>
            <a:r>
              <a:rPr lang="en-US" sz="3200" dirty="0" err="1"/>
              <a:t>khai</a:t>
            </a:r>
            <a:r>
              <a:rPr lang="en-US" sz="3200" dirty="0"/>
              <a:t> </a:t>
            </a:r>
            <a:r>
              <a:rPr lang="en-US" sz="3200" dirty="0" err="1"/>
              <a:t>hệ</a:t>
            </a:r>
            <a:r>
              <a:rPr lang="en-US" sz="3200" dirty="0"/>
              <a:t> </a:t>
            </a:r>
            <a:r>
              <a:rPr lang="en-US" sz="3200" dirty="0" err="1"/>
              <a:t>thống</a:t>
            </a:r>
            <a:endParaRPr lang="en-US" sz="3200" dirty="0"/>
          </a:p>
          <a:p>
            <a:pPr marL="514350" indent="-514350">
              <a:buAutoNum type="arabicPeriod"/>
            </a:pPr>
            <a:r>
              <a:rPr lang="en-US" sz="3200" dirty="0" err="1"/>
              <a:t>Nội</a:t>
            </a:r>
            <a:r>
              <a:rPr lang="en-US" sz="3200" dirty="0"/>
              <a:t> </a:t>
            </a:r>
            <a:r>
              <a:rPr lang="en-US" sz="3200" dirty="0" err="1"/>
              <a:t>suy</a:t>
            </a:r>
            <a:r>
              <a:rPr lang="en-US" sz="3200" dirty="0"/>
              <a:t> </a:t>
            </a:r>
            <a:r>
              <a:rPr lang="en-US" sz="3200" dirty="0" err="1"/>
              <a:t>tọa</a:t>
            </a:r>
            <a:r>
              <a:rPr lang="en-US" sz="3200" dirty="0"/>
              <a:t> </a:t>
            </a:r>
            <a:r>
              <a:rPr lang="en-US" sz="3200" dirty="0" err="1"/>
              <a:t>độ</a:t>
            </a:r>
            <a:endParaRPr lang="en-US" sz="3200" dirty="0"/>
          </a:p>
          <a:p>
            <a:pPr marL="514350" indent="-514350">
              <a:buAutoNum type="arabicPeriod"/>
            </a:pPr>
            <a:r>
              <a:rPr lang="en-US" sz="3200" dirty="0" err="1"/>
              <a:t>Đánh</a:t>
            </a:r>
            <a:r>
              <a:rPr lang="en-US" sz="3200" dirty="0"/>
              <a:t> </a:t>
            </a:r>
            <a:r>
              <a:rPr lang="en-US" sz="3200" dirty="0" err="1"/>
              <a:t>giá</a:t>
            </a:r>
            <a:r>
              <a:rPr lang="en-US" sz="3200" dirty="0"/>
              <a:t> </a:t>
            </a:r>
            <a:r>
              <a:rPr lang="en-US" sz="3200" dirty="0" err="1"/>
              <a:t>hiệu</a:t>
            </a:r>
            <a:r>
              <a:rPr lang="en-US" sz="3200" dirty="0"/>
              <a:t> </a:t>
            </a:r>
            <a:r>
              <a:rPr lang="en-US" sz="3200" dirty="0" err="1"/>
              <a:t>năng</a:t>
            </a:r>
            <a:r>
              <a:rPr lang="en-US" sz="3200" dirty="0"/>
              <a:t> </a:t>
            </a:r>
            <a:r>
              <a:rPr lang="en-US" sz="3200" dirty="0" err="1"/>
              <a:t>và</a:t>
            </a:r>
            <a:r>
              <a:rPr lang="en-US" sz="3200" dirty="0"/>
              <a:t> </a:t>
            </a:r>
            <a:r>
              <a:rPr lang="en-US" sz="3200" dirty="0" err="1"/>
              <a:t>độ</a:t>
            </a:r>
            <a:r>
              <a:rPr lang="en-US" sz="3200" dirty="0"/>
              <a:t> </a:t>
            </a:r>
            <a:r>
              <a:rPr lang="en-US" sz="3200" dirty="0" err="1"/>
              <a:t>chính</a:t>
            </a:r>
            <a:r>
              <a:rPr lang="en-US" sz="3200" dirty="0"/>
              <a:t> </a:t>
            </a:r>
            <a:r>
              <a:rPr lang="en-US" sz="3200" dirty="0" err="1"/>
              <a:t>xác</a:t>
            </a:r>
            <a:endParaRPr lang="en-US" sz="32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2817E39-164B-EBDD-9AA7-1F2F6A4AF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Mục</a:t>
            </a:r>
            <a:r>
              <a:rPr lang="en-US" dirty="0"/>
              <a:t> </a:t>
            </a:r>
            <a:r>
              <a:rPr lang="en-US" dirty="0" err="1"/>
              <a:t>Lục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79DF7A-2D9E-145D-E09C-CC89D1FC73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916" t="12944" r="486" b="4142"/>
          <a:stretch/>
        </p:blipFill>
        <p:spPr>
          <a:xfrm>
            <a:off x="6581313" y="1325609"/>
            <a:ext cx="5143127" cy="4875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8605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4F29A-905F-B5C9-DF76-AD8BE4CCA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1.Tổng Quan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GTrack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1292A1-45EC-2AA6-DBDE-A83D2E3F86D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13436" y="841249"/>
            <a:ext cx="11565467" cy="303970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 err="1"/>
              <a:t>Gtrack</a:t>
            </a:r>
            <a:r>
              <a:rPr lang="en-US" sz="1800" dirty="0"/>
              <a:t> </a:t>
            </a:r>
            <a:r>
              <a:rPr lang="en-US" sz="1800" dirty="0" err="1"/>
              <a:t>được</a:t>
            </a:r>
            <a:r>
              <a:rPr lang="en-US" sz="1800" dirty="0"/>
              <a:t> </a:t>
            </a:r>
            <a:r>
              <a:rPr lang="en-US" sz="1800" dirty="0" err="1"/>
              <a:t>kết</a:t>
            </a:r>
            <a:r>
              <a:rPr lang="en-US" sz="1800" dirty="0"/>
              <a:t> </a:t>
            </a:r>
            <a:r>
              <a:rPr lang="en-US" sz="1800" dirty="0" err="1"/>
              <a:t>hợp</a:t>
            </a:r>
            <a:r>
              <a:rPr lang="en-US" sz="1800" dirty="0"/>
              <a:t> </a:t>
            </a:r>
            <a:r>
              <a:rPr lang="en-US" sz="1800" dirty="0" err="1"/>
              <a:t>bởi</a:t>
            </a:r>
            <a:r>
              <a:rPr lang="en-US" sz="1800" dirty="0"/>
              <a:t> </a:t>
            </a:r>
            <a:r>
              <a:rPr lang="en-US" sz="1800" dirty="0" err="1"/>
              <a:t>các</a:t>
            </a:r>
            <a:r>
              <a:rPr lang="en-US" sz="1800" dirty="0"/>
              <a:t> module:</a:t>
            </a:r>
          </a:p>
        </p:txBody>
      </p:sp>
      <p:pic>
        <p:nvPicPr>
          <p:cNvPr id="2050" name="Picture 2" descr="STM32F030CCT6 STMicroelectronics Microcontroller, LQFP-48 at Rs 261/piece  in Mumbai">
            <a:extLst>
              <a:ext uri="{FF2B5EF4-FFF2-40B4-BE49-F238E27FC236}">
                <a16:creationId xmlns:a16="http://schemas.microsoft.com/office/drawing/2014/main" id="{12ADF229-6BE5-558A-98C7-6F44C180F4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12" y="2446214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8609CB2-D744-7160-E264-DE20F7F08542}"/>
              </a:ext>
            </a:extLst>
          </p:cNvPr>
          <p:cNvSpPr txBox="1"/>
          <p:nvPr/>
        </p:nvSpPr>
        <p:spPr>
          <a:xfrm>
            <a:off x="800469" y="4767308"/>
            <a:ext cx="19442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STM32F030CCT6</a:t>
            </a:r>
          </a:p>
        </p:txBody>
      </p:sp>
      <p:pic>
        <p:nvPicPr>
          <p:cNvPr id="2052" name="Picture 4" descr="MC60ECA-04-BLE-EVB-KIT Quectel | MC60ECA-04-BLE-EVB-KIT MC60ECA-04-BLE GSM  Evaluation Kit for Quectel MC60 | 206-9167 | RS Components">
            <a:extLst>
              <a:ext uri="{FF2B5EF4-FFF2-40B4-BE49-F238E27FC236}">
                <a16:creationId xmlns:a16="http://schemas.microsoft.com/office/drawing/2014/main" id="{D05BFE60-D355-4D89-B919-CD341B85B9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1208" y="2556815"/>
            <a:ext cx="2590800" cy="1762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ABC11A0-97C8-0867-EEDE-DA2482BADEEF}"/>
              </a:ext>
            </a:extLst>
          </p:cNvPr>
          <p:cNvSpPr txBox="1"/>
          <p:nvPr/>
        </p:nvSpPr>
        <p:spPr>
          <a:xfrm>
            <a:off x="3735280" y="4767308"/>
            <a:ext cx="2002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Module SIM MC60</a:t>
            </a:r>
          </a:p>
        </p:txBody>
      </p:sp>
      <p:pic>
        <p:nvPicPr>
          <p:cNvPr id="2054" name="Picture 6" descr="G-Sensor BMA253 三轴低g 加速度传感器- 三轴G-Sensor - 深圳市世达微科技有限公司">
            <a:extLst>
              <a:ext uri="{FF2B5EF4-FFF2-40B4-BE49-F238E27FC236}">
                <a16:creationId xmlns:a16="http://schemas.microsoft.com/office/drawing/2014/main" id="{0F7B4443-67DC-7B13-D071-8F42A137E7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5559" y="2527221"/>
            <a:ext cx="2486025" cy="1838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C1C44D0-5ECF-0019-11D0-54577301AAF8}"/>
              </a:ext>
            </a:extLst>
          </p:cNvPr>
          <p:cNvSpPr txBox="1"/>
          <p:nvPr/>
        </p:nvSpPr>
        <p:spPr>
          <a:xfrm>
            <a:off x="6598998" y="4516526"/>
            <a:ext cx="19591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Cảm</a:t>
            </a:r>
            <a:r>
              <a:rPr lang="en-US" dirty="0"/>
              <a:t> </a:t>
            </a:r>
            <a:r>
              <a:rPr lang="en-US" dirty="0" err="1"/>
              <a:t>biến</a:t>
            </a:r>
            <a:r>
              <a:rPr lang="en-US" dirty="0"/>
              <a:t> </a:t>
            </a:r>
            <a:r>
              <a:rPr lang="en-US" dirty="0" err="1"/>
              <a:t>gia</a:t>
            </a:r>
            <a:r>
              <a:rPr lang="en-US" dirty="0"/>
              <a:t> </a:t>
            </a:r>
            <a:r>
              <a:rPr lang="en-US" dirty="0" err="1"/>
              <a:t>tốc</a:t>
            </a:r>
            <a:r>
              <a:rPr lang="en-US" dirty="0"/>
              <a:t> BMA253</a:t>
            </a:r>
          </a:p>
        </p:txBody>
      </p:sp>
      <p:pic>
        <p:nvPicPr>
          <p:cNvPr id="2056" name="Picture 8" descr="10PCS W25Q16JVSSIQ W25Q16 25Q16JVSIQ WINBOND SOIC-8-208mil NOR FLASH IC  STOCK | eBay">
            <a:extLst>
              <a:ext uri="{FF2B5EF4-FFF2-40B4-BE49-F238E27FC236}">
                <a16:creationId xmlns:a16="http://schemas.microsoft.com/office/drawing/2014/main" id="{17644D4F-D8F7-9300-7A54-4823B4A3F1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2860" y="2357436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9C699B2-CD26-9831-E18D-8FFCD01B83F7}"/>
              </a:ext>
            </a:extLst>
          </p:cNvPr>
          <p:cNvSpPr txBox="1"/>
          <p:nvPr/>
        </p:nvSpPr>
        <p:spPr>
          <a:xfrm>
            <a:off x="9632272" y="4429957"/>
            <a:ext cx="11185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Flash W25Q16</a:t>
            </a:r>
          </a:p>
        </p:txBody>
      </p:sp>
    </p:spTree>
    <p:extLst>
      <p:ext uri="{BB962C8B-B14F-4D97-AF65-F5344CB8AC3E}">
        <p14:creationId xmlns:p14="http://schemas.microsoft.com/office/powerpoint/2010/main" val="32023672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2BC562-46A4-A784-3DA2-06913B300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1.Tổng Quan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GTrack</a:t>
            </a:r>
            <a:endParaRPr lang="en-US" dirty="0"/>
          </a:p>
        </p:txBody>
      </p:sp>
      <p:pic>
        <p:nvPicPr>
          <p:cNvPr id="4" name="Picture 2" descr="STM32F030CCT6 STMicroelectronics Microcontroller, LQFP-48 at Rs 261/piece  in Mumbai">
            <a:extLst>
              <a:ext uri="{FF2B5EF4-FFF2-40B4-BE49-F238E27FC236}">
                <a16:creationId xmlns:a16="http://schemas.microsoft.com/office/drawing/2014/main" id="{7F8E502C-6F27-E1C0-95D0-2BF7AF02B4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47" y="1194462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MC60ECA-04-BLE-EVB-KIT Quectel | MC60ECA-04-BLE-EVB-KIT MC60ECA-04-BLE GSM  Evaluation Kit for Quectel MC60 | 206-9167 | RS Components">
            <a:extLst>
              <a:ext uri="{FF2B5EF4-FFF2-40B4-BE49-F238E27FC236}">
                <a16:creationId xmlns:a16="http://schemas.microsoft.com/office/drawing/2014/main" id="{F03CF1A2-CB81-3BCC-4790-74DEB42951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033496">
            <a:off x="6556773" y="1397061"/>
            <a:ext cx="2290116" cy="1557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G-Sensor BMA253 三轴低g 加速度传感器- 三轴G-Sensor - 深圳市世达微科技有限公司">
            <a:extLst>
              <a:ext uri="{FF2B5EF4-FFF2-40B4-BE49-F238E27FC236}">
                <a16:creationId xmlns:a16="http://schemas.microsoft.com/office/drawing/2014/main" id="{E768793C-7F05-1EC6-0826-2A22184F9F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54" y="4098569"/>
            <a:ext cx="2486025" cy="1838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10PCS W25Q16JVSSIQ W25Q16 25Q16JVSIQ WINBOND SOIC-8-208mil NOR FLASH IC  STOCK | eBay">
            <a:extLst>
              <a:ext uri="{FF2B5EF4-FFF2-40B4-BE49-F238E27FC236}">
                <a16:creationId xmlns:a16="http://schemas.microsoft.com/office/drawing/2014/main" id="{0403E13A-20B3-EAE8-44EB-5549B6D0B5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0813" y="3714811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7B5683C-48A0-5869-3371-2231005F45DD}"/>
              </a:ext>
            </a:extLst>
          </p:cNvPr>
          <p:cNvSpPr txBox="1"/>
          <p:nvPr/>
        </p:nvSpPr>
        <p:spPr>
          <a:xfrm>
            <a:off x="2125253" y="855756"/>
            <a:ext cx="448747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vi-VN" b="1" i="0" dirty="0">
                <a:solidFill>
                  <a:srgbClr val="2D3748"/>
                </a:solidFill>
                <a:effectLst/>
                <a:latin typeface="inherit"/>
              </a:rPr>
              <a:t>Kiến trúc ARM </a:t>
            </a:r>
            <a:r>
              <a:rPr lang="vi-VN" b="1" i="0" dirty="0" err="1">
                <a:solidFill>
                  <a:srgbClr val="2D3748"/>
                </a:solidFill>
                <a:effectLst/>
                <a:latin typeface="inherit"/>
              </a:rPr>
              <a:t>Cortex</a:t>
            </a:r>
            <a:r>
              <a:rPr lang="vi-VN" b="1" i="0" dirty="0">
                <a:solidFill>
                  <a:srgbClr val="2D3748"/>
                </a:solidFill>
                <a:effectLst/>
                <a:latin typeface="inherit"/>
              </a:rPr>
              <a:t>-M:</a:t>
            </a:r>
            <a:r>
              <a:rPr lang="vi-VN" b="0" i="0" dirty="0">
                <a:solidFill>
                  <a:srgbClr val="2D3748"/>
                </a:solidFill>
                <a:effectLst/>
                <a:latin typeface="Lato" panose="020F0502020204030203" pitchFamily="34" charset="0"/>
              </a:rPr>
              <a:t> Các dòng STM32 thường sử dụng các lõi vi xử lý ARM </a:t>
            </a:r>
            <a:r>
              <a:rPr lang="vi-VN" b="0" i="0" dirty="0" err="1">
                <a:solidFill>
                  <a:srgbClr val="2D3748"/>
                </a:solidFill>
                <a:effectLst/>
                <a:latin typeface="Lato" panose="020F0502020204030203" pitchFamily="34" charset="0"/>
              </a:rPr>
              <a:t>Cortex</a:t>
            </a:r>
            <a:r>
              <a:rPr lang="vi-VN" b="0" i="0" dirty="0">
                <a:solidFill>
                  <a:srgbClr val="2D3748"/>
                </a:solidFill>
                <a:effectLst/>
                <a:latin typeface="Lato" panose="020F0502020204030203" pitchFamily="34" charset="0"/>
              </a:rPr>
              <a:t>-M, cung cấp hiệu suất mạnh mẽ và tiêu thụ năng lượng hiệu quả.</a:t>
            </a:r>
          </a:p>
          <a:p>
            <a:pPr algn="just"/>
            <a:r>
              <a:rPr lang="vi-VN" b="1" i="0" dirty="0">
                <a:solidFill>
                  <a:srgbClr val="2D3748"/>
                </a:solidFill>
                <a:effectLst/>
                <a:latin typeface="inherit"/>
              </a:rPr>
              <a:t>Tích hợp nhiều chức năng:</a:t>
            </a:r>
            <a:r>
              <a:rPr lang="vi-VN" b="0" i="0" dirty="0">
                <a:solidFill>
                  <a:srgbClr val="2D3748"/>
                </a:solidFill>
                <a:effectLst/>
                <a:latin typeface="Lato" panose="020F0502020204030203" pitchFamily="34" charset="0"/>
              </a:rPr>
              <a:t> GPIO, USART, SPI, I2C, CAN, ADC, DAC, PWM, </a:t>
            </a:r>
            <a:r>
              <a:rPr lang="vi-VN" b="0" i="0" dirty="0" err="1">
                <a:solidFill>
                  <a:srgbClr val="2D3748"/>
                </a:solidFill>
                <a:effectLst/>
                <a:latin typeface="Lato" panose="020F0502020204030203" pitchFamily="34" charset="0"/>
              </a:rPr>
              <a:t>timers</a:t>
            </a:r>
            <a:r>
              <a:rPr lang="vi-VN" b="0" i="0" dirty="0">
                <a:solidFill>
                  <a:srgbClr val="2D3748"/>
                </a:solidFill>
                <a:effectLst/>
                <a:latin typeface="Lato" panose="020F0502020204030203" pitchFamily="34" charset="0"/>
              </a:rPr>
              <a:t>, và các tính năng khác, giúp giảm chi phí và diện tích mạch in PCB.</a:t>
            </a:r>
          </a:p>
          <a:p>
            <a:pPr algn="just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66B2278-7927-F793-4AF8-BFD9C9B23048}"/>
              </a:ext>
            </a:extLst>
          </p:cNvPr>
          <p:cNvSpPr txBox="1"/>
          <p:nvPr/>
        </p:nvSpPr>
        <p:spPr>
          <a:xfrm>
            <a:off x="2125253" y="4202061"/>
            <a:ext cx="37093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rtl="0" fontAlgn="base"/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Có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thể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cảm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biến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góc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nghiêng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, 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chuyển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động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và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phát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hiện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rung 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động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,…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​</a:t>
            </a:r>
            <a:endParaRPr lang="en-US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pPr algn="just" rtl="0" fontAlgn="base"/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Có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thể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lập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trình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tối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ưu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chức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năng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và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mức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tiêu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thụ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năng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lượng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.</a:t>
            </a:r>
            <a:endParaRPr lang="en-US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490236-4AC7-0FC4-93C7-7F5FFA2CEB9E}"/>
              </a:ext>
            </a:extLst>
          </p:cNvPr>
          <p:cNvSpPr txBox="1"/>
          <p:nvPr/>
        </p:nvSpPr>
        <p:spPr>
          <a:xfrm>
            <a:off x="8790929" y="1000950"/>
            <a:ext cx="332422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Module MC60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tích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hợp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cả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GPRS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và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GNSS 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cho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định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vị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qua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vệ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tinh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đảm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bảo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độ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chính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xác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trong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khi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mức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tiêu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thụ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điện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năng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thấp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,…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​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CC15562-D8A4-86C9-4E1D-FE917378AA65}"/>
              </a:ext>
            </a:extLst>
          </p:cNvPr>
          <p:cNvSpPr txBox="1"/>
          <p:nvPr/>
        </p:nvSpPr>
        <p:spPr>
          <a:xfrm>
            <a:off x="8423361" y="3909211"/>
            <a:ext cx="348448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vi-VN" sz="1800" b="0" i="0" u="none" strike="noStrike" dirty="0" err="1">
                <a:solidFill>
                  <a:srgbClr val="000000"/>
                </a:solidFill>
                <a:effectLst/>
                <a:latin typeface="-apple-system"/>
              </a:rPr>
              <a:t>Flash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-apple-system"/>
              </a:rPr>
              <a:t> SPI cho phép truyền dữ liệu nhanh chóng giữa vi điều khiển và bộ nhớ </a:t>
            </a:r>
            <a:r>
              <a:rPr lang="vi-VN" sz="1800" b="0" i="0" u="none" strike="noStrike" dirty="0" err="1">
                <a:solidFill>
                  <a:srgbClr val="000000"/>
                </a:solidFill>
                <a:effectLst/>
                <a:latin typeface="-apple-system"/>
              </a:rPr>
              <a:t>flash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-apple-system"/>
              </a:rPr>
              <a:t>. Giao tiếp SPI được thiết kế để truyền dữ liệu theo chu kỳ xung, giúp tối ưu hóa tốc độ truyền dữ liệu.</a:t>
            </a:r>
            <a:r>
              <a:rPr lang="vi-VN" sz="1800" b="0" i="0" dirty="0">
                <a:solidFill>
                  <a:srgbClr val="000000"/>
                </a:solidFill>
                <a:effectLst/>
                <a:latin typeface="-apple-system"/>
              </a:rPr>
              <a:t>​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06025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2AB23-3C0E-71F9-CFA3-4D010359D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1.Tổng </a:t>
            </a:r>
            <a:r>
              <a:rPr lang="en-US" dirty="0" err="1"/>
              <a:t>quan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GTrack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B3B58A-0DA6-3AE7-95BA-83EF4A10FED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3266" y="843662"/>
            <a:ext cx="11565467" cy="332232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 err="1"/>
              <a:t>Kiến</a:t>
            </a:r>
            <a:r>
              <a:rPr lang="en-US" sz="2000" dirty="0"/>
              <a:t> </a:t>
            </a:r>
            <a:r>
              <a:rPr lang="en-US" sz="2000" dirty="0" err="1"/>
              <a:t>trúc</a:t>
            </a:r>
            <a:r>
              <a:rPr lang="en-US" sz="2000" dirty="0"/>
              <a:t> </a:t>
            </a:r>
            <a:r>
              <a:rPr lang="en-US" sz="2000" dirty="0" err="1"/>
              <a:t>tổng</a:t>
            </a:r>
            <a:r>
              <a:rPr lang="en-US" sz="2000" dirty="0"/>
              <a:t> </a:t>
            </a:r>
            <a:r>
              <a:rPr lang="en-US" sz="2000" dirty="0" err="1"/>
              <a:t>quát</a:t>
            </a:r>
            <a:endParaRPr lang="en-US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7B15AB5-FD51-A403-805A-0557EA387E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432" y="1316189"/>
            <a:ext cx="5557567" cy="469814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C2F087A-F920-61C6-0BDB-8598E8D1CBA6}"/>
              </a:ext>
            </a:extLst>
          </p:cNvPr>
          <p:cNvSpPr txBox="1"/>
          <p:nvPr/>
        </p:nvSpPr>
        <p:spPr>
          <a:xfrm>
            <a:off x="7146524" y="3080550"/>
            <a:ext cx="401877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BMA253 detect </a:t>
            </a:r>
            <a:r>
              <a:rPr lang="en-US" dirty="0" err="1"/>
              <a:t>chuyển</a:t>
            </a:r>
            <a:r>
              <a:rPr lang="en-US" dirty="0"/>
              <a:t> </a:t>
            </a:r>
            <a:r>
              <a:rPr lang="en-US" dirty="0" err="1"/>
              <a:t>động</a:t>
            </a:r>
            <a:r>
              <a:rPr lang="en-US" dirty="0"/>
              <a:t> </a:t>
            </a:r>
            <a:r>
              <a:rPr lang="en-US" dirty="0" err="1"/>
              <a:t>bằng</a:t>
            </a:r>
            <a:r>
              <a:rPr lang="en-US" dirty="0"/>
              <a:t> </a:t>
            </a:r>
            <a:r>
              <a:rPr lang="en-US" dirty="0" err="1"/>
              <a:t>cách</a:t>
            </a:r>
            <a:r>
              <a:rPr lang="en-US" dirty="0"/>
              <a:t> </a:t>
            </a:r>
            <a:r>
              <a:rPr lang="en-US" dirty="0" err="1"/>
              <a:t>tạo</a:t>
            </a:r>
            <a:r>
              <a:rPr lang="en-US" dirty="0"/>
              <a:t> </a:t>
            </a:r>
            <a:r>
              <a:rPr lang="en-US" dirty="0" err="1"/>
              <a:t>ngắt</a:t>
            </a:r>
            <a:r>
              <a:rPr lang="en-US" dirty="0"/>
              <a:t> </a:t>
            </a:r>
            <a:r>
              <a:rPr lang="en-US" dirty="0" err="1"/>
              <a:t>ngoài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STM32, </a:t>
            </a:r>
            <a:r>
              <a:rPr lang="en-US" dirty="0" err="1"/>
              <a:t>nếu</a:t>
            </a:r>
            <a:r>
              <a:rPr lang="en-US" dirty="0"/>
              <a:t> </a:t>
            </a:r>
            <a:r>
              <a:rPr lang="en-US" dirty="0" err="1"/>
              <a:t>Gtrack</a:t>
            </a:r>
            <a:r>
              <a:rPr lang="en-US" dirty="0"/>
              <a:t> </a:t>
            </a:r>
            <a:r>
              <a:rPr lang="en-US" dirty="0" err="1"/>
              <a:t>đang</a:t>
            </a:r>
            <a:r>
              <a:rPr lang="en-US" dirty="0"/>
              <a:t> </a:t>
            </a:r>
            <a:r>
              <a:rPr lang="en-US" dirty="0" err="1"/>
              <a:t>chuyển</a:t>
            </a:r>
            <a:r>
              <a:rPr lang="en-US" dirty="0"/>
              <a:t> </a:t>
            </a:r>
            <a:r>
              <a:rPr lang="en-US" dirty="0" err="1"/>
              <a:t>động</a:t>
            </a:r>
            <a:r>
              <a:rPr lang="en-US" dirty="0"/>
              <a:t> </a:t>
            </a:r>
            <a:r>
              <a:rPr lang="en-US" dirty="0" err="1"/>
              <a:t>thì</a:t>
            </a:r>
            <a:r>
              <a:rPr lang="en-US" dirty="0"/>
              <a:t>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gửi</a:t>
            </a:r>
            <a:r>
              <a:rPr lang="en-US" dirty="0"/>
              <a:t> </a:t>
            </a:r>
            <a:r>
              <a:rPr lang="en-US" dirty="0" err="1"/>
              <a:t>ATCommand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MC60 </a:t>
            </a:r>
            <a:r>
              <a:rPr lang="en-US" dirty="0" err="1"/>
              <a:t>rồi</a:t>
            </a:r>
            <a:r>
              <a:rPr lang="en-US" dirty="0"/>
              <a:t> </a:t>
            </a:r>
            <a:r>
              <a:rPr lang="en-US" dirty="0" err="1"/>
              <a:t>gửi</a:t>
            </a:r>
            <a:r>
              <a:rPr lang="en-US" dirty="0"/>
              <a:t> </a:t>
            </a:r>
            <a:r>
              <a:rPr lang="en-US" dirty="0" err="1"/>
              <a:t>lên</a:t>
            </a:r>
            <a:r>
              <a:rPr lang="en-US" dirty="0"/>
              <a:t> server MQTT</a:t>
            </a:r>
          </a:p>
        </p:txBody>
      </p:sp>
    </p:spTree>
    <p:extLst>
      <p:ext uri="{BB962C8B-B14F-4D97-AF65-F5344CB8AC3E}">
        <p14:creationId xmlns:p14="http://schemas.microsoft.com/office/powerpoint/2010/main" val="42125049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F02EA-00D5-322D-7878-D1DE84C6E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1.Tổng </a:t>
            </a:r>
            <a:r>
              <a:rPr lang="en-US" dirty="0" err="1"/>
              <a:t>quan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GTrack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C1549E-BEEA-0635-7906-33FE16D29F9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13436" y="841249"/>
            <a:ext cx="11565467" cy="349376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 err="1"/>
              <a:t>Thuật</a:t>
            </a:r>
            <a:r>
              <a:rPr lang="en-US" sz="2000" dirty="0"/>
              <a:t> </a:t>
            </a:r>
            <a:r>
              <a:rPr lang="en-US" sz="2000" dirty="0" err="1"/>
              <a:t>toán</a:t>
            </a:r>
            <a:r>
              <a:rPr lang="en-US" sz="2000" dirty="0"/>
              <a:t> </a:t>
            </a:r>
            <a:r>
              <a:rPr lang="en-US" sz="2000" dirty="0" err="1"/>
              <a:t>cơ</a:t>
            </a:r>
            <a:r>
              <a:rPr lang="en-US" sz="2000" dirty="0"/>
              <a:t> </a:t>
            </a:r>
            <a:r>
              <a:rPr lang="en-US" sz="2000" dirty="0" err="1"/>
              <a:t>bản</a:t>
            </a:r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CF16F0-B9BD-D758-997C-7AF38B882D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097" y="1190625"/>
            <a:ext cx="3546701" cy="49153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64D5ACE-B723-18FA-AB41-66C838EB0D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579"/>
          <a:stretch/>
        </p:blipFill>
        <p:spPr>
          <a:xfrm>
            <a:off x="3859798" y="4226880"/>
            <a:ext cx="7595533" cy="20973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4E27C2B-BE45-91BD-D77C-E8F3A069E815}"/>
              </a:ext>
            </a:extLst>
          </p:cNvPr>
          <p:cNvSpPr txBox="1"/>
          <p:nvPr/>
        </p:nvSpPr>
        <p:spPr>
          <a:xfrm>
            <a:off x="3964453" y="851144"/>
            <a:ext cx="738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Mỗi</a:t>
            </a:r>
            <a:r>
              <a:rPr lang="en-US" dirty="0"/>
              <a:t>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chuyển</a:t>
            </a:r>
            <a:r>
              <a:rPr lang="en-US" dirty="0"/>
              <a:t> </a:t>
            </a:r>
            <a:r>
              <a:rPr lang="en-US" dirty="0" err="1"/>
              <a:t>động</a:t>
            </a:r>
            <a:r>
              <a:rPr lang="en-US" dirty="0"/>
              <a:t>, BMA253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tạo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1 </a:t>
            </a:r>
            <a:r>
              <a:rPr lang="en-US" dirty="0" err="1"/>
              <a:t>ngắt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giao</a:t>
            </a:r>
            <a:r>
              <a:rPr lang="en-US" dirty="0"/>
              <a:t> </a:t>
            </a:r>
            <a:r>
              <a:rPr lang="en-US" dirty="0" err="1"/>
              <a:t>tiếp</a:t>
            </a:r>
            <a:r>
              <a:rPr lang="en-US" dirty="0"/>
              <a:t> I2C </a:t>
            </a:r>
            <a:r>
              <a:rPr lang="en-US" dirty="0" err="1"/>
              <a:t>với</a:t>
            </a:r>
            <a:r>
              <a:rPr lang="en-US" dirty="0"/>
              <a:t> STM32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DB5217E-5484-0F4A-7A51-5E88C424F78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21" b="9052"/>
          <a:stretch/>
        </p:blipFill>
        <p:spPr>
          <a:xfrm>
            <a:off x="4101482" y="1272559"/>
            <a:ext cx="4718863" cy="114364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FEE043A-8949-E736-D8B6-4C9979E3D561}"/>
                  </a:ext>
                </a:extLst>
              </p:cNvPr>
              <p:cNvSpPr txBox="1"/>
              <p:nvPr/>
            </p:nvSpPr>
            <p:spPr>
              <a:xfrm>
                <a:off x="3964453" y="2721377"/>
                <a:ext cx="5131294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Mỗi </a:t>
                </a:r>
                <a:r>
                  <a:rPr lang="en-US" dirty="0" err="1"/>
                  <a:t>khi</a:t>
                </a:r>
                <a:r>
                  <a:rPr lang="en-US" dirty="0"/>
                  <a:t> </a:t>
                </a:r>
                <a:r>
                  <a:rPr lang="en-US" dirty="0" err="1"/>
                  <a:t>vào</a:t>
                </a:r>
                <a:r>
                  <a:rPr lang="en-US" dirty="0"/>
                  <a:t> </a:t>
                </a:r>
                <a:r>
                  <a:rPr lang="en-US" dirty="0" err="1"/>
                  <a:t>hàm</a:t>
                </a:r>
                <a:r>
                  <a:rPr lang="en-US" dirty="0"/>
                  <a:t> </a:t>
                </a:r>
                <a:r>
                  <a:rPr lang="en-US" dirty="0" err="1"/>
                  <a:t>ngắt</a:t>
                </a:r>
                <a:r>
                  <a:rPr lang="en-US" dirty="0"/>
                  <a:t>, </a:t>
                </a:r>
                <a:r>
                  <a:rPr lang="en-US" dirty="0" err="1"/>
                  <a:t>biến</a:t>
                </a:r>
                <a:r>
                  <a:rPr lang="en-US" dirty="0"/>
                  <a:t> </a:t>
                </a:r>
                <a:r>
                  <a:rPr lang="en-US" dirty="0" err="1"/>
                  <a:t>start_time</a:t>
                </a:r>
                <a:r>
                  <a:rPr lang="en-US" dirty="0"/>
                  <a:t> </a:t>
                </a:r>
                <a:r>
                  <a:rPr lang="en-US" dirty="0" err="1"/>
                  <a:t>sẽ</a:t>
                </a:r>
                <a:r>
                  <a:rPr lang="en-US" dirty="0"/>
                  <a:t> </a:t>
                </a:r>
                <a:r>
                  <a:rPr lang="en-US" dirty="0" err="1"/>
                  <a:t>được</a:t>
                </a:r>
                <a:r>
                  <a:rPr lang="en-US" dirty="0"/>
                  <a:t> </a:t>
                </a:r>
                <a:r>
                  <a:rPr lang="en-US" dirty="0" err="1"/>
                  <a:t>khởi</a:t>
                </a:r>
                <a:r>
                  <a:rPr lang="en-US" dirty="0"/>
                  <a:t> </a:t>
                </a:r>
                <a:r>
                  <a:rPr lang="en-US" dirty="0" err="1"/>
                  <a:t>tạo</a:t>
                </a:r>
                <a:r>
                  <a:rPr lang="en-US" dirty="0"/>
                  <a:t> </a:t>
                </a:r>
                <a:r>
                  <a:rPr lang="en-US" dirty="0" err="1"/>
                  <a:t>và</a:t>
                </a:r>
                <a:r>
                  <a:rPr lang="en-US" dirty="0"/>
                  <a:t> </a:t>
                </a:r>
                <a:r>
                  <a:rPr lang="en-US" dirty="0" err="1"/>
                  <a:t>nếu</a:t>
                </a:r>
                <a:r>
                  <a:rPr lang="en-US" dirty="0"/>
                  <a:t> </a:t>
                </a:r>
                <a:r>
                  <a:rPr lang="en-US" dirty="0" err="1"/>
                  <a:t>sau</a:t>
                </a:r>
                <a:r>
                  <a:rPr lang="en-US" dirty="0"/>
                  <a:t> 90s </a:t>
                </a:r>
                <a:r>
                  <a:rPr lang="en-US" dirty="0" err="1"/>
                  <a:t>mà</a:t>
                </a:r>
                <a:r>
                  <a:rPr lang="en-US" dirty="0"/>
                  <a:t> </a:t>
                </a:r>
                <a:r>
                  <a:rPr lang="en-US" dirty="0" err="1"/>
                  <a:t>không</a:t>
                </a:r>
                <a:r>
                  <a:rPr lang="en-US" dirty="0"/>
                  <a:t> </a:t>
                </a:r>
                <a:r>
                  <a:rPr lang="en-US" dirty="0" err="1"/>
                  <a:t>tạo</a:t>
                </a:r>
                <a:r>
                  <a:rPr lang="en-US" dirty="0"/>
                  <a:t> </a:t>
                </a:r>
                <a:r>
                  <a:rPr lang="en-US" dirty="0" err="1"/>
                  <a:t>ra</a:t>
                </a:r>
                <a:r>
                  <a:rPr lang="en-US" dirty="0"/>
                  <a:t> </a:t>
                </a:r>
                <a:r>
                  <a:rPr lang="en-US" dirty="0" err="1"/>
                  <a:t>ngắt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ngừng</a:t>
                </a:r>
                <a:r>
                  <a:rPr lang="en-US" dirty="0"/>
                  <a:t> </a:t>
                </a:r>
                <a:r>
                  <a:rPr lang="en-US" dirty="0" err="1"/>
                  <a:t>chuyển</a:t>
                </a:r>
                <a:r>
                  <a:rPr lang="en-US" dirty="0"/>
                  <a:t> </a:t>
                </a:r>
                <a:r>
                  <a:rPr lang="en-US" dirty="0" err="1"/>
                  <a:t>động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vào</a:t>
                </a:r>
                <a:r>
                  <a:rPr lang="en-US" dirty="0"/>
                  <a:t> </a:t>
                </a:r>
                <a:r>
                  <a:rPr lang="en-US" dirty="0" err="1"/>
                  <a:t>chế</a:t>
                </a:r>
                <a:r>
                  <a:rPr lang="en-US" dirty="0"/>
                  <a:t> </a:t>
                </a:r>
                <a:r>
                  <a:rPr lang="en-US" dirty="0" err="1"/>
                  <a:t>độ</a:t>
                </a:r>
                <a:r>
                  <a:rPr lang="en-US" dirty="0"/>
                  <a:t> stop </a:t>
                </a:r>
                <a:r>
                  <a:rPr lang="en-US" dirty="0" err="1"/>
                  <a:t>để</a:t>
                </a:r>
                <a:r>
                  <a:rPr lang="en-US" dirty="0"/>
                  <a:t> </a:t>
                </a:r>
                <a:r>
                  <a:rPr lang="en-US" dirty="0" err="1"/>
                  <a:t>tiết</a:t>
                </a:r>
                <a:r>
                  <a:rPr lang="en-US" dirty="0"/>
                  <a:t> </a:t>
                </a:r>
                <a:r>
                  <a:rPr lang="en-US" dirty="0" err="1"/>
                  <a:t>kiệm</a:t>
                </a:r>
                <a:r>
                  <a:rPr lang="en-US" dirty="0"/>
                  <a:t> </a:t>
                </a:r>
                <a:r>
                  <a:rPr lang="en-US" dirty="0" err="1"/>
                  <a:t>năng</a:t>
                </a:r>
                <a:r>
                  <a:rPr lang="en-US" dirty="0"/>
                  <a:t> </a:t>
                </a:r>
                <a:r>
                  <a:rPr lang="en-US" dirty="0" err="1"/>
                  <a:t>lượng</a:t>
                </a:r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FEE043A-8949-E736-D8B6-4C9979E3D5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4453" y="2721377"/>
                <a:ext cx="5131294" cy="1200329"/>
              </a:xfrm>
              <a:prstGeom prst="rect">
                <a:avLst/>
              </a:prstGeom>
              <a:blipFill>
                <a:blip r:embed="rId5"/>
                <a:stretch>
                  <a:fillRect l="-950" t="-2538" b="-71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458688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4687C0-DEB3-2F1D-5E2D-8E8C06748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</a:t>
            </a:r>
            <a:r>
              <a:rPr lang="en-US" dirty="0" err="1"/>
              <a:t>Tổng</a:t>
            </a:r>
            <a:r>
              <a:rPr lang="en-US" dirty="0"/>
              <a:t> </a:t>
            </a:r>
            <a:r>
              <a:rPr lang="en-US" dirty="0" err="1"/>
              <a:t>quan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GTrack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547DA3-37B6-83F7-F1FF-DAD746C9163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3267" y="963168"/>
            <a:ext cx="11565467" cy="451739"/>
          </a:xfrm>
        </p:spPr>
        <p:txBody>
          <a:bodyPr/>
          <a:lstStyle/>
          <a:p>
            <a:pPr marL="0" indent="0">
              <a:buNone/>
            </a:pPr>
            <a:r>
              <a:rPr lang="en-US" dirty="0" err="1"/>
              <a:t>Chế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tiết</a:t>
            </a:r>
            <a:r>
              <a:rPr lang="en-US" dirty="0"/>
              <a:t> </a:t>
            </a:r>
            <a:r>
              <a:rPr lang="en-US" dirty="0" err="1"/>
              <a:t>kiệm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lượng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6D9F36-F05B-BE81-A7DF-254B4C58987D}"/>
              </a:ext>
            </a:extLst>
          </p:cNvPr>
          <p:cNvSpPr txBox="1"/>
          <p:nvPr/>
        </p:nvSpPr>
        <p:spPr>
          <a:xfrm>
            <a:off x="627355" y="1620882"/>
            <a:ext cx="1110004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vi-VN" dirty="0">
                <a:solidFill>
                  <a:srgbClr val="000000"/>
                </a:solidFill>
                <a:effectLst/>
              </a:rPr>
              <a:t>Bộ hiệu chỉnh điện áp luôn được bật sau khi </a:t>
            </a:r>
            <a:r>
              <a:rPr lang="vi-VN" dirty="0" err="1">
                <a:solidFill>
                  <a:srgbClr val="000000"/>
                </a:solidFill>
                <a:effectLst/>
              </a:rPr>
              <a:t>Reset</a:t>
            </a:r>
            <a:r>
              <a:rPr lang="vi-VN" dirty="0">
                <a:solidFill>
                  <a:srgbClr val="000000"/>
                </a:solidFill>
                <a:effectLst/>
              </a:rPr>
              <a:t>. Mục đích nó dùng để cung cấp nguồn ở các chế độ hoạt động của </a:t>
            </a:r>
            <a:r>
              <a:rPr lang="vi-VN" dirty="0" err="1">
                <a:solidFill>
                  <a:srgbClr val="000000"/>
                </a:solidFill>
                <a:effectLst/>
              </a:rPr>
              <a:t>Chip</a:t>
            </a:r>
            <a:r>
              <a:rPr lang="vi-VN" dirty="0">
                <a:solidFill>
                  <a:srgbClr val="000000"/>
                </a:solidFill>
                <a:effectLst/>
              </a:rPr>
              <a:t>, cụ thể nó bộ hiệu chỉnh này có 3 chế độ hoạt động khác nhau tùy thuộc vào ứng dụng của </a:t>
            </a:r>
            <a:r>
              <a:rPr lang="vi-VN" dirty="0" err="1">
                <a:solidFill>
                  <a:srgbClr val="000000"/>
                </a:solidFill>
                <a:effectLst/>
              </a:rPr>
              <a:t>Chip</a:t>
            </a:r>
            <a:r>
              <a:rPr lang="vi-VN" dirty="0">
                <a:solidFill>
                  <a:srgbClr val="000000"/>
                </a:solidFill>
                <a:effectLst/>
              </a:rPr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vi-VN" b="1" dirty="0">
                <a:effectLst/>
              </a:rPr>
              <a:t>Run </a:t>
            </a:r>
            <a:r>
              <a:rPr lang="vi-VN" b="1" dirty="0" err="1">
                <a:effectLst/>
              </a:rPr>
              <a:t>mode</a:t>
            </a:r>
            <a:r>
              <a:rPr lang="vi-VN" dirty="0">
                <a:effectLst/>
              </a:rPr>
              <a:t>: Bộ hiệu chỉnh này sẽ cung cấp </a:t>
            </a:r>
            <a:r>
              <a:rPr lang="vi-VN" dirty="0" err="1">
                <a:effectLst/>
              </a:rPr>
              <a:t>full</a:t>
            </a:r>
            <a:r>
              <a:rPr lang="vi-VN" dirty="0">
                <a:effectLst/>
              </a:rPr>
              <a:t> </a:t>
            </a:r>
            <a:r>
              <a:rPr lang="vi-VN" dirty="0" err="1">
                <a:effectLst/>
              </a:rPr>
              <a:t>power</a:t>
            </a:r>
            <a:r>
              <a:rPr lang="vi-VN" dirty="0">
                <a:effectLst/>
              </a:rPr>
              <a:t> 1.2V</a:t>
            </a:r>
            <a:br>
              <a:rPr lang="vi-VN" dirty="0">
                <a:solidFill>
                  <a:srgbClr val="000000"/>
                </a:solidFill>
                <a:effectLst/>
              </a:rPr>
            </a:br>
            <a:endParaRPr lang="vi-VN" dirty="0">
              <a:solidFill>
                <a:srgbClr val="000000"/>
              </a:solidFill>
              <a:effectLst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vi-VN" b="1" dirty="0" err="1">
                <a:effectLst/>
              </a:rPr>
              <a:t>Stop</a:t>
            </a:r>
            <a:r>
              <a:rPr lang="vi-VN" b="1" dirty="0">
                <a:effectLst/>
              </a:rPr>
              <a:t> </a:t>
            </a:r>
            <a:r>
              <a:rPr lang="vi-VN" b="1" dirty="0" err="1">
                <a:effectLst/>
              </a:rPr>
              <a:t>mode</a:t>
            </a:r>
            <a:r>
              <a:rPr lang="vi-VN" dirty="0">
                <a:effectLst/>
              </a:rPr>
              <a:t>: Bộ hiệu chỉnh sẽ cung cấp </a:t>
            </a:r>
            <a:r>
              <a:rPr lang="vi-VN" dirty="0" err="1">
                <a:effectLst/>
              </a:rPr>
              <a:t>low</a:t>
            </a:r>
            <a:r>
              <a:rPr lang="vi-VN" dirty="0">
                <a:effectLst/>
              </a:rPr>
              <a:t> </a:t>
            </a:r>
            <a:r>
              <a:rPr lang="vi-VN" dirty="0" err="1">
                <a:effectLst/>
              </a:rPr>
              <a:t>power</a:t>
            </a:r>
            <a:r>
              <a:rPr lang="vi-VN" dirty="0">
                <a:effectLst/>
              </a:rPr>
              <a:t> 1.2V để bảo quản nội dung của các thanh ghi và SRAM.</a:t>
            </a:r>
            <a:br>
              <a:rPr lang="vi-VN" dirty="0">
                <a:solidFill>
                  <a:srgbClr val="000000"/>
                </a:solidFill>
                <a:effectLst/>
              </a:rPr>
            </a:br>
            <a:endParaRPr lang="vi-VN" dirty="0">
              <a:solidFill>
                <a:srgbClr val="000000"/>
              </a:solidFill>
              <a:effectLst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vi-VN" b="1" dirty="0" err="1">
                <a:effectLst/>
              </a:rPr>
              <a:t>Standby</a:t>
            </a:r>
            <a:r>
              <a:rPr lang="vi-VN" b="1" dirty="0">
                <a:effectLst/>
              </a:rPr>
              <a:t> </a:t>
            </a:r>
            <a:r>
              <a:rPr lang="vi-VN" b="1" dirty="0" err="1">
                <a:effectLst/>
              </a:rPr>
              <a:t>mode</a:t>
            </a:r>
            <a:r>
              <a:rPr lang="vi-VN" dirty="0">
                <a:effectLst/>
              </a:rPr>
              <a:t>: Bộ hiệu chỉnh này sẽ hoàn toàn bị tắt, nội dung trong các thanh ghi và SRAM sẽ bị mất đi. Nếu trước lúc vào chế độ </a:t>
            </a:r>
            <a:r>
              <a:rPr lang="vi-VN" dirty="0" err="1">
                <a:effectLst/>
              </a:rPr>
              <a:t>Standby</a:t>
            </a:r>
            <a:r>
              <a:rPr lang="vi-VN" dirty="0">
                <a:effectLst/>
              </a:rPr>
              <a:t> </a:t>
            </a:r>
            <a:r>
              <a:rPr lang="vi-VN" dirty="0" err="1">
                <a:effectLst/>
              </a:rPr>
              <a:t>mode</a:t>
            </a:r>
            <a:r>
              <a:rPr lang="vi-VN" dirty="0">
                <a:effectLst/>
              </a:rPr>
              <a:t> bạn có ghi các dữ liệu vào </a:t>
            </a:r>
            <a:r>
              <a:rPr lang="vi-VN" dirty="0" err="1">
                <a:effectLst/>
              </a:rPr>
              <a:t>Backup</a:t>
            </a:r>
            <a:r>
              <a:rPr lang="vi-VN" dirty="0">
                <a:effectLst/>
              </a:rPr>
              <a:t> </a:t>
            </a:r>
            <a:r>
              <a:rPr lang="vi-VN" dirty="0" err="1">
                <a:effectLst/>
              </a:rPr>
              <a:t>domain</a:t>
            </a:r>
            <a:r>
              <a:rPr lang="vi-VN" dirty="0">
                <a:effectLst/>
              </a:rPr>
              <a:t> thì khi vào chế độ </a:t>
            </a:r>
            <a:r>
              <a:rPr lang="vi-VN" dirty="0" err="1">
                <a:effectLst/>
              </a:rPr>
              <a:t>Standby</a:t>
            </a:r>
            <a:r>
              <a:rPr lang="vi-VN" dirty="0">
                <a:effectLst/>
              </a:rPr>
              <a:t> </a:t>
            </a:r>
            <a:r>
              <a:rPr lang="vi-VN" dirty="0" err="1">
                <a:effectLst/>
              </a:rPr>
              <a:t>mode</a:t>
            </a:r>
            <a:r>
              <a:rPr lang="vi-VN" dirty="0">
                <a:effectLst/>
              </a:rPr>
              <a:t>, hệ thống sẽ tự chuyển mạch sáng VBAT để lưu trữ dữ liệu của bạn.</a:t>
            </a:r>
          </a:p>
          <a:p>
            <a:pPr algn="just"/>
            <a:br>
              <a:rPr lang="vi-VN" dirty="0">
                <a:solidFill>
                  <a:srgbClr val="000000"/>
                </a:solidFill>
                <a:effectLst/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79736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C6B490-5E9A-2F84-2711-65BBA3096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1.Tổng </a:t>
            </a:r>
            <a:r>
              <a:rPr lang="en-US" dirty="0" err="1"/>
              <a:t>quan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GTrack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EA78E0-3D1F-8315-6597-A1FABC476E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436" y="1053307"/>
            <a:ext cx="8230749" cy="120031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B4C563D-476E-032E-4DC0-04D1D7AEEF31}"/>
              </a:ext>
            </a:extLst>
          </p:cNvPr>
          <p:cNvSpPr txBox="1"/>
          <p:nvPr/>
        </p:nvSpPr>
        <p:spPr>
          <a:xfrm>
            <a:off x="967666" y="2476870"/>
            <a:ext cx="9241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hàm</a:t>
            </a:r>
            <a:r>
              <a:rPr lang="en-US" dirty="0"/>
              <a:t> </a:t>
            </a:r>
            <a:r>
              <a:rPr lang="en-US" dirty="0" err="1"/>
              <a:t>HAL_PWR_EnterSTOPMode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sẵn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STM32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tắt</a:t>
            </a:r>
            <a:r>
              <a:rPr lang="en-US" dirty="0"/>
              <a:t> STM32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B9C0762-498E-49C0-03F7-52FA662B9E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535"/>
          <a:stretch/>
        </p:blipFill>
        <p:spPr>
          <a:xfrm>
            <a:off x="313436" y="3429000"/>
            <a:ext cx="3415185" cy="36933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347A0EF-72E3-C26B-DD40-D3547F1B19E3}"/>
              </a:ext>
            </a:extLst>
          </p:cNvPr>
          <p:cNvSpPr txBox="1"/>
          <p:nvPr/>
        </p:nvSpPr>
        <p:spPr>
          <a:xfrm>
            <a:off x="967666" y="4200142"/>
            <a:ext cx="10147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Nếu</a:t>
            </a:r>
            <a:r>
              <a:rPr lang="en-US" dirty="0"/>
              <a:t> </a:t>
            </a:r>
            <a:r>
              <a:rPr lang="en-US" dirty="0" err="1"/>
              <a:t>muốn</a:t>
            </a:r>
            <a:r>
              <a:rPr lang="en-US" dirty="0"/>
              <a:t> </a:t>
            </a:r>
            <a:r>
              <a:rPr lang="en-US" dirty="0" err="1"/>
              <a:t>thoát</a:t>
            </a:r>
            <a:r>
              <a:rPr lang="en-US" dirty="0"/>
              <a:t> </a:t>
            </a:r>
            <a:r>
              <a:rPr lang="en-US" dirty="0" err="1"/>
              <a:t>chế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STOP </a:t>
            </a:r>
            <a:r>
              <a:rPr lang="en-US" dirty="0" err="1"/>
              <a:t>thì</a:t>
            </a:r>
            <a:r>
              <a:rPr lang="en-US" dirty="0"/>
              <a:t> </a:t>
            </a:r>
            <a:r>
              <a:rPr lang="en-US" dirty="0" err="1"/>
              <a:t>cần</a:t>
            </a:r>
            <a:r>
              <a:rPr lang="en-US" dirty="0"/>
              <a:t> </a:t>
            </a:r>
            <a:r>
              <a:rPr lang="en-US" dirty="0" err="1"/>
              <a:t>bật</a:t>
            </a:r>
            <a:r>
              <a:rPr lang="en-US" dirty="0"/>
              <a:t> </a:t>
            </a:r>
            <a:r>
              <a:rPr lang="en-US" dirty="0" err="1"/>
              <a:t>lại</a:t>
            </a:r>
            <a:r>
              <a:rPr lang="en-US" dirty="0"/>
              <a:t> Tick </a:t>
            </a:r>
            <a:r>
              <a:rPr lang="en-US" dirty="0" err="1"/>
              <a:t>của</a:t>
            </a:r>
            <a:r>
              <a:rPr lang="en-US" dirty="0"/>
              <a:t> STM32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trở</a:t>
            </a:r>
            <a:r>
              <a:rPr lang="en-US" dirty="0"/>
              <a:t> </a:t>
            </a:r>
            <a:r>
              <a:rPr lang="en-US" dirty="0" err="1"/>
              <a:t>lại</a:t>
            </a:r>
            <a:r>
              <a:rPr lang="en-US" dirty="0"/>
              <a:t> </a:t>
            </a:r>
            <a:r>
              <a:rPr lang="en-US" dirty="0" err="1"/>
              <a:t>hoạt</a:t>
            </a:r>
            <a:r>
              <a:rPr lang="en-US" dirty="0"/>
              <a:t> </a:t>
            </a:r>
            <a:r>
              <a:rPr lang="en-US" dirty="0" err="1"/>
              <a:t>động</a:t>
            </a:r>
            <a:r>
              <a:rPr lang="en-US" dirty="0"/>
              <a:t> </a:t>
            </a:r>
            <a:r>
              <a:rPr lang="en-US" dirty="0" err="1"/>
              <a:t>như</a:t>
            </a:r>
            <a:r>
              <a:rPr lang="en-US" dirty="0"/>
              <a:t> </a:t>
            </a:r>
            <a:r>
              <a:rPr lang="en-US" dirty="0" err="1"/>
              <a:t>bình</a:t>
            </a:r>
            <a:r>
              <a:rPr lang="en-US" dirty="0"/>
              <a:t> </a:t>
            </a:r>
            <a:r>
              <a:rPr lang="en-US" dirty="0" err="1"/>
              <a:t>thường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1139723"/>
      </p:ext>
    </p:extLst>
  </p:cSld>
  <p:clrMapOvr>
    <a:masterClrMapping/>
  </p:clrMapOvr>
</p:sld>
</file>

<file path=ppt/theme/theme1.xml><?xml version="1.0" encoding="utf-8"?>
<a:theme xmlns:a="http://schemas.openxmlformats.org/drawingml/2006/main" name="Hust_templat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ust_template" id="{81C4CDC4-EDB7-49D1-BD1F-8D061F55D8C5}" vid="{75FE84C1-F1DB-493B-AAFF-7CCBCB3528BC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A8DBB12C60ACD43B0AB6D040C2D7D2E" ma:contentTypeVersion="15" ma:contentTypeDescription="Create a new document." ma:contentTypeScope="" ma:versionID="5614674c14a29d0d06483bfca366e864">
  <xsd:schema xmlns:xsd="http://www.w3.org/2001/XMLSchema" xmlns:xs="http://www.w3.org/2001/XMLSchema" xmlns:p="http://schemas.microsoft.com/office/2006/metadata/properties" xmlns:ns3="518d4b73-4755-4f7b-adce-700f84c36b3a" xmlns:ns4="9b3f2b1c-b569-4ae8-ae62-019454d7d587" targetNamespace="http://schemas.microsoft.com/office/2006/metadata/properties" ma:root="true" ma:fieldsID="9114cc5db2c7b8517a45ea19d888a745" ns3:_="" ns4:_="">
    <xsd:import namespace="518d4b73-4755-4f7b-adce-700f84c36b3a"/>
    <xsd:import namespace="9b3f2b1c-b569-4ae8-ae62-019454d7d587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_activity" minOccurs="0"/>
                <xsd:element ref="ns3:MediaServiceObjectDetectorVersions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18d4b73-4755-4f7b-adce-700f84c36b3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6" nillable="true" ma:displayName="Tags" ma:internalName="MediaServiceAutoTags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_activity" ma:index="20" nillable="true" ma:displayName="_activity" ma:hidden="true" ma:internalName="_activity">
      <xsd:simpleType>
        <xsd:restriction base="dms:Note"/>
      </xsd:simpleType>
    </xsd:element>
    <xsd:element name="MediaServiceObjectDetectorVersions" ma:index="2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2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b3f2b1c-b569-4ae8-ae62-019454d7d587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518d4b73-4755-4f7b-adce-700f84c36b3a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F44238A-2363-4796-8F9B-347CBC83196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18d4b73-4755-4f7b-adce-700f84c36b3a"/>
    <ds:schemaRef ds:uri="9b3f2b1c-b569-4ae8-ae62-019454d7d58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C4F65A6-442B-4B40-AEE3-7DC02677A2E8}">
  <ds:schemaRefs>
    <ds:schemaRef ds:uri="http://schemas.microsoft.com/office/2006/metadata/properties"/>
    <ds:schemaRef ds:uri="http://www.w3.org/XML/1998/namespace"/>
    <ds:schemaRef ds:uri="http://schemas.microsoft.com/office/2006/documentManagement/types"/>
    <ds:schemaRef ds:uri="http://schemas.openxmlformats.org/package/2006/metadata/core-properties"/>
    <ds:schemaRef ds:uri="http://schemas.microsoft.com/office/infopath/2007/PartnerControls"/>
    <ds:schemaRef ds:uri="http://purl.org/dc/elements/1.1/"/>
    <ds:schemaRef ds:uri="http://purl.org/dc/dcmitype/"/>
    <ds:schemaRef ds:uri="9b3f2b1c-b569-4ae8-ae62-019454d7d587"/>
    <ds:schemaRef ds:uri="518d4b73-4755-4f7b-adce-700f84c36b3a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28416F1F-25D9-4E07-AD63-D02F0CDA013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Hust_template</Template>
  <TotalTime>1234</TotalTime>
  <Words>997</Words>
  <Application>Microsoft Office PowerPoint</Application>
  <PresentationFormat>Widescreen</PresentationFormat>
  <Paragraphs>82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8" baseType="lpstr">
      <vt:lpstr>-apple-system</vt:lpstr>
      <vt:lpstr>Arial</vt:lpstr>
      <vt:lpstr>Calibri</vt:lpstr>
      <vt:lpstr>Cambria Math</vt:lpstr>
      <vt:lpstr>inherit</vt:lpstr>
      <vt:lpstr>Lato</vt:lpstr>
      <vt:lpstr>Segoe UI</vt:lpstr>
      <vt:lpstr>Hust_template</vt:lpstr>
      <vt:lpstr>PowerPoint Presentation</vt:lpstr>
      <vt:lpstr>PowerPoint Presentation</vt:lpstr>
      <vt:lpstr>Mục Lục</vt:lpstr>
      <vt:lpstr>1.Tổng Quan Về GTrack</vt:lpstr>
      <vt:lpstr>1.Tổng Quan Về GTrack</vt:lpstr>
      <vt:lpstr>1.Tổng quan về GTrack</vt:lpstr>
      <vt:lpstr>1.Tổng quan về GTrack</vt:lpstr>
      <vt:lpstr>1. Tổng quan về GTrack</vt:lpstr>
      <vt:lpstr>1.Tổng quan về GTrack</vt:lpstr>
      <vt:lpstr>2. Triển Khai Hệ Thống</vt:lpstr>
      <vt:lpstr>2.Triển Khai Hệ Thống</vt:lpstr>
      <vt:lpstr>2.Triển Khai Hệ Thống</vt:lpstr>
      <vt:lpstr>3. Nội Suy Tọa Độ</vt:lpstr>
      <vt:lpstr>3. Nội Suy Tọa độ</vt:lpstr>
      <vt:lpstr>3.Nội suy tọa độ</vt:lpstr>
      <vt:lpstr>3.Nội suy tọa độ</vt:lpstr>
      <vt:lpstr>3. Nội suy tọa độ</vt:lpstr>
      <vt:lpstr>4. Đánh Giá Hiệu Năng và Sai Số</vt:lpstr>
      <vt:lpstr>5.Khó khăn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Tran Minh Duc 20203370</dc:creator>
  <cp:lastModifiedBy>Tran Minh Duc 20203370</cp:lastModifiedBy>
  <cp:revision>2</cp:revision>
  <dcterms:created xsi:type="dcterms:W3CDTF">2024-03-12T15:38:26Z</dcterms:created>
  <dcterms:modified xsi:type="dcterms:W3CDTF">2024-03-16T16:12:03Z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0x0101008A8DBB12C60ACD43B0AB6D040C2D7D2E</vt:lpwstr>
  </property>
</Properties>
</file>